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33" r:id="rId1"/>
    <p:sldMasterId id="2147484333" r:id="rId2"/>
  </p:sldMasterIdLst>
  <p:notesMasterIdLst>
    <p:notesMasterId r:id="rId30"/>
  </p:notesMasterIdLst>
  <p:handoutMasterIdLst>
    <p:handoutMasterId r:id="rId31"/>
  </p:handoutMasterIdLst>
  <p:sldIdLst>
    <p:sldId id="256" r:id="rId3"/>
    <p:sldId id="359" r:id="rId4"/>
    <p:sldId id="352" r:id="rId5"/>
    <p:sldId id="356" r:id="rId6"/>
    <p:sldId id="358" r:id="rId7"/>
    <p:sldId id="357" r:id="rId8"/>
    <p:sldId id="360" r:id="rId9"/>
    <p:sldId id="349" r:id="rId10"/>
    <p:sldId id="336" r:id="rId11"/>
    <p:sldId id="327" r:id="rId12"/>
    <p:sldId id="350" r:id="rId13"/>
    <p:sldId id="338" r:id="rId14"/>
    <p:sldId id="339" r:id="rId15"/>
    <p:sldId id="340" r:id="rId16"/>
    <p:sldId id="341" r:id="rId17"/>
    <p:sldId id="342" r:id="rId18"/>
    <p:sldId id="343" r:id="rId19"/>
    <p:sldId id="346" r:id="rId20"/>
    <p:sldId id="344" r:id="rId21"/>
    <p:sldId id="345" r:id="rId22"/>
    <p:sldId id="347" r:id="rId23"/>
    <p:sldId id="348" r:id="rId24"/>
    <p:sldId id="335" r:id="rId25"/>
    <p:sldId id="351" r:id="rId26"/>
    <p:sldId id="353" r:id="rId27"/>
    <p:sldId id="354" r:id="rId28"/>
    <p:sldId id="288" r:id="rId29"/>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63" autoAdjust="0"/>
    <p:restoredTop sz="94660"/>
  </p:normalViewPr>
  <p:slideViewPr>
    <p:cSldViewPr snapToGrid="0">
      <p:cViewPr varScale="1">
        <p:scale>
          <a:sx n="115" d="100"/>
          <a:sy n="115" d="100"/>
        </p:scale>
        <p:origin x="138" y="108"/>
      </p:cViewPr>
      <p:guideLst/>
    </p:cSldViewPr>
  </p:slideViewPr>
  <p:notesTextViewPr>
    <p:cViewPr>
      <p:scale>
        <a:sx n="1" d="1"/>
        <a:sy n="1" d="1"/>
      </p:scale>
      <p:origin x="0" y="0"/>
    </p:cViewPr>
  </p:notesTextViewPr>
  <p:notesViewPr>
    <p:cSldViewPr snapToGrid="0">
      <p:cViewPr varScale="1">
        <p:scale>
          <a:sx n="78" d="100"/>
          <a:sy n="78" d="100"/>
        </p:scale>
        <p:origin x="3978"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60701AE-0CF1-43D7-BBD5-76B1130CD5C4}" type="datetimeFigureOut">
              <a:rPr lang="en-US" smtClean="0"/>
              <a:t>2/14/2019</a:t>
            </a:fld>
            <a:endParaRPr lang="en-US"/>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D48A9963-FB9B-4D46-BF49-F5557EDBD255}" type="slidenum">
              <a:rPr lang="en-US" smtClean="0"/>
              <a:t>‹#›</a:t>
            </a:fld>
            <a:endParaRPr lang="en-US"/>
          </a:p>
        </p:txBody>
      </p:sp>
    </p:spTree>
    <p:extLst>
      <p:ext uri="{BB962C8B-B14F-4D97-AF65-F5344CB8AC3E}">
        <p14:creationId xmlns:p14="http://schemas.microsoft.com/office/powerpoint/2010/main" val="20687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4" y="1"/>
            <a:ext cx="2945659" cy="498055"/>
          </a:xfrm>
          <a:prstGeom prst="rect">
            <a:avLst/>
          </a:prstGeom>
        </p:spPr>
        <p:txBody>
          <a:bodyPr vert="horz" lIns="91440" tIns="45720" rIns="91440" bIns="45720" rtlCol="0"/>
          <a:lstStyle>
            <a:lvl1pPr algn="r">
              <a:defRPr sz="1200"/>
            </a:lvl1pPr>
          </a:lstStyle>
          <a:p>
            <a:fld id="{76B0092C-C474-4DA2-A304-7A4593990746}" type="datetimeFigureOut">
              <a:rPr lang="en-US" smtClean="0"/>
              <a:t>2/14/2019</a:t>
            </a:fld>
            <a:endParaRPr lang="en-US"/>
          </a:p>
        </p:txBody>
      </p:sp>
      <p:sp>
        <p:nvSpPr>
          <p:cNvPr id="4" name="Slide Image Placeholder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428584"/>
            <a:ext cx="2945659" cy="49805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4" y="9428584"/>
            <a:ext cx="2945659" cy="498054"/>
          </a:xfrm>
          <a:prstGeom prst="rect">
            <a:avLst/>
          </a:prstGeom>
        </p:spPr>
        <p:txBody>
          <a:bodyPr vert="horz" lIns="91440" tIns="45720" rIns="91440" bIns="45720" rtlCol="0" anchor="b"/>
          <a:lstStyle>
            <a:lvl1pPr algn="r">
              <a:defRPr sz="1200"/>
            </a:lvl1pPr>
          </a:lstStyle>
          <a:p>
            <a:fld id="{F7BB175B-D5B8-47E6-B844-44BCF4535365}" type="slidenum">
              <a:rPr lang="en-US" smtClean="0"/>
              <a:t>‹#›</a:t>
            </a:fld>
            <a:endParaRPr lang="en-US"/>
          </a:p>
        </p:txBody>
      </p:sp>
    </p:spTree>
    <p:extLst>
      <p:ext uri="{BB962C8B-B14F-4D97-AF65-F5344CB8AC3E}">
        <p14:creationId xmlns:p14="http://schemas.microsoft.com/office/powerpoint/2010/main" val="1109422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BB175B-D5B8-47E6-B844-44BCF4535365}" type="slidenum">
              <a:rPr lang="en-US" smtClean="0"/>
              <a:t>1</a:t>
            </a:fld>
            <a:endParaRPr lang="en-US"/>
          </a:p>
        </p:txBody>
      </p:sp>
    </p:spTree>
    <p:extLst>
      <p:ext uri="{BB962C8B-B14F-4D97-AF65-F5344CB8AC3E}">
        <p14:creationId xmlns:p14="http://schemas.microsoft.com/office/powerpoint/2010/main" val="2890547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5FCCBF-6F67-4A76-85F8-D7CD9F23D297}" type="datetimeFigureOut">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91858591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5FCCBF-6F67-4A76-85F8-D7CD9F23D297}" type="datetimeFigureOut">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3003090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5FCCBF-6F67-4A76-85F8-D7CD9F23D297}" type="datetimeFigureOut">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8455322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301022-D706-4DF2-84BD-BC11A857800E}" type="datetime1">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pic>
        <p:nvPicPr>
          <p:cNvPr id="18" name="Picture 17"/>
          <p:cNvPicPr/>
          <p:nvPr userDrawn="1"/>
        </p:nvPicPr>
        <p:blipFill>
          <a:blip r:embed="rId2" cstate="print">
            <a:extLst>
              <a:ext uri="{28A0092B-C50C-407E-A947-70E740481C1C}">
                <a14:useLocalDpi xmlns:a14="http://schemas.microsoft.com/office/drawing/2010/main" val="0"/>
              </a:ext>
            </a:extLst>
          </a:blip>
          <a:stretch>
            <a:fillRect/>
          </a:stretch>
        </p:blipFill>
        <p:spPr>
          <a:xfrm>
            <a:off x="924097" y="155364"/>
            <a:ext cx="3387090" cy="719455"/>
          </a:xfrm>
          <a:prstGeom prst="rect">
            <a:avLst/>
          </a:prstGeom>
        </p:spPr>
      </p:pic>
      <p:pic>
        <p:nvPicPr>
          <p:cNvPr id="28" name="Picture 27"/>
          <p:cNvPicPr/>
          <p:nvPr userDrawn="1"/>
        </p:nvPicPr>
        <p:blipFill>
          <a:blip r:embed="rId3">
            <a:extLst>
              <a:ext uri="{28A0092B-C50C-407E-A947-70E740481C1C}">
                <a14:useLocalDpi xmlns:a14="http://schemas.microsoft.com/office/drawing/2010/main" val="0"/>
              </a:ext>
            </a:extLst>
          </a:blip>
          <a:stretch>
            <a:fillRect/>
          </a:stretch>
        </p:blipFill>
        <p:spPr>
          <a:xfrm>
            <a:off x="4886022" y="191876"/>
            <a:ext cx="1504950" cy="646430"/>
          </a:xfrm>
          <a:prstGeom prst="rect">
            <a:avLst/>
          </a:prstGeom>
        </p:spPr>
      </p:pic>
      <p:pic>
        <p:nvPicPr>
          <p:cNvPr id="29" name="Picture 28" descr="C:\Users\Drivers\Documents\My Documents\2019\ianuarie - aprilie\RO PRES\RO\_LOGO\LOGO - FULL VERSION\CMYK\JPG\Logo-RO-FULL-CMYK.jpg"/>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126363" y="191876"/>
            <a:ext cx="1829435" cy="755650"/>
          </a:xfrm>
          <a:prstGeom prst="rect">
            <a:avLst/>
          </a:prstGeom>
          <a:noFill/>
          <a:ln>
            <a:noFill/>
          </a:ln>
        </p:spPr>
      </p:pic>
    </p:spTree>
    <p:extLst>
      <p:ext uri="{BB962C8B-B14F-4D97-AF65-F5344CB8AC3E}">
        <p14:creationId xmlns:p14="http://schemas.microsoft.com/office/powerpoint/2010/main" val="112352776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2E8BBD-F4B1-4CC1-A8B2-F2CB485F3FCC}" type="datetime1">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92231181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0BC6FD-9E87-4782-9CA3-4B50A731DF66}" type="datetime1">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200628216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E77C3C-C6F9-4E57-A3AC-3310D6ACE69F}" type="datetime1">
              <a:rPr lang="en-US" smtClean="0"/>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917721735"/>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BE76E7-1E2A-4BC1-B0C3-C952144415E6}" type="datetime1">
              <a:rPr lang="en-US" smtClean="0"/>
              <a:t>2/14/2019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1538594714"/>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A8D92E0-18BB-4DC1-8CA4-6F28E890039D}" type="datetime1">
              <a:rPr lang="en-US" smtClean="0"/>
              <a:t>2/14/2019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4620033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23E485-F745-430E-89DC-7D25E879BA10}" type="datetime1">
              <a:rPr lang="en-US" smtClean="0"/>
              <a:t>2/14/2019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18240468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B38611E-DD3C-427A-84EB-276280856405}" type="datetime1">
              <a:rPr lang="en-US" smtClean="0"/>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2075037224"/>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5FCCBF-6F67-4A76-85F8-D7CD9F23D297}" type="datetimeFigureOut">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41044356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50D555-AD09-4184-8F27-884809BFB095}" type="slidenum">
              <a:rPr lang="en-US" smtClean="0"/>
              <a:t>‹#›</a:t>
            </a:fld>
            <a:endParaRPr lang="en-US"/>
          </a:p>
        </p:txBody>
      </p:sp>
      <p:sp>
        <p:nvSpPr>
          <p:cNvPr id="5" name="Date Placeholder 4"/>
          <p:cNvSpPr>
            <a:spLocks noGrp="1"/>
          </p:cNvSpPr>
          <p:nvPr>
            <p:ph type="dt" sz="half" idx="10"/>
          </p:nvPr>
        </p:nvSpPr>
        <p:spPr/>
        <p:txBody>
          <a:bodyPr/>
          <a:lstStyle/>
          <a:p>
            <a:fld id="{C14BA2A3-5110-4CC9-998A-2A5DC1E87752}" type="datetime1">
              <a:rPr lang="en-US" smtClean="0"/>
              <a:t>2/14/2019</a:t>
            </a:fld>
            <a:endParaRPr lang="en-US"/>
          </a:p>
        </p:txBody>
      </p:sp>
    </p:spTree>
    <p:extLst>
      <p:ext uri="{BB962C8B-B14F-4D97-AF65-F5344CB8AC3E}">
        <p14:creationId xmlns:p14="http://schemas.microsoft.com/office/powerpoint/2010/main" val="29957790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BE6BE9-32AC-4CCC-972A-BFEDA199F563}" type="datetime1">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4080034247"/>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BE6BE9-32AC-4CCC-972A-BFEDA199F563}" type="datetime1">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32049426"/>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BE6BE9-32AC-4CCC-972A-BFEDA199F563}" type="datetime1">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2496304288"/>
      </p:ext>
    </p:extLst>
  </p:cSld>
  <p:clrMapOvr>
    <a:masterClrMapping/>
  </p:clrMapOvr>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BE6BE9-32AC-4CCC-972A-BFEDA199F563}" type="datetime1">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03645699"/>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BE6BE9-32AC-4CCC-972A-BFEDA199F563}" type="datetime1">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2625625122"/>
      </p:ext>
    </p:extLst>
  </p:cSld>
  <p:clrMapOvr>
    <a:masterClrMapping/>
  </p:clrMapOvr>
  <p:hf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F5B058-50BC-4C9E-8A33-88DA2126ABCB}" type="datetime1">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23959909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8D5FEEF-02F7-4D25-90AF-247FE1723B12}" type="datetime1">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50D555-AD09-4184-8F27-884809BFB095}" type="slidenum">
              <a:rPr lang="en-US" smtClean="0"/>
              <a:t>‹#›</a:t>
            </a:fld>
            <a:endParaRPr lang="en-US"/>
          </a:p>
        </p:txBody>
      </p:sp>
    </p:spTree>
    <p:extLst>
      <p:ext uri="{BB962C8B-B14F-4D97-AF65-F5344CB8AC3E}">
        <p14:creationId xmlns:p14="http://schemas.microsoft.com/office/powerpoint/2010/main" val="1769207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25FCCBF-6F67-4A76-85F8-D7CD9F23D297}" type="datetimeFigureOut">
              <a:rPr lang="en-US" smtClean="0"/>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3987550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5FCCBF-6F67-4A76-85F8-D7CD9F23D297}" type="datetimeFigureOut">
              <a:rPr lang="en-US" smtClean="0"/>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2913691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5FCCBF-6F67-4A76-85F8-D7CD9F23D297}" type="datetimeFigureOut">
              <a:rPr lang="en-US" smtClean="0"/>
              <a:t>2/14/2019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759775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5FCCBF-6F67-4A76-85F8-D7CD9F23D297}" type="datetimeFigureOut">
              <a:rPr lang="en-US" smtClean="0"/>
              <a:t>2/14/2019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855448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5FCCBF-6F67-4A76-85F8-D7CD9F23D297}" type="datetimeFigureOut">
              <a:rPr lang="en-US" smtClean="0"/>
              <a:t>2/14/2019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3300798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5FCCBF-6F67-4A76-85F8-D7CD9F23D297}" type="datetimeFigureOut">
              <a:rPr lang="en-US" smtClean="0"/>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3479358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25FCCBF-6F67-4A76-85F8-D7CD9F23D297}" type="datetimeFigureOut">
              <a:rPr lang="en-US" smtClean="0"/>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E35D20-1B4F-40B4-ACBC-7EE70A78792A}" type="slidenum">
              <a:rPr lang="en-US" smtClean="0"/>
              <a:t>‹#›</a:t>
            </a:fld>
            <a:endParaRPr lang="en-US"/>
          </a:p>
        </p:txBody>
      </p:sp>
    </p:spTree>
    <p:extLst>
      <p:ext uri="{BB962C8B-B14F-4D97-AF65-F5344CB8AC3E}">
        <p14:creationId xmlns:p14="http://schemas.microsoft.com/office/powerpoint/2010/main" val="2860130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2.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5FCCBF-6F67-4A76-85F8-D7CD9F23D297}" type="datetimeFigureOut">
              <a:rPr lang="en-US" smtClean="0"/>
              <a:t>2/14/2019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E35D20-1B4F-40B4-ACBC-7EE70A78792A}" type="slidenum">
              <a:rPr lang="en-US" smtClean="0"/>
              <a:t>‹#›</a:t>
            </a:fld>
            <a:endParaRPr lang="en-US"/>
          </a:p>
        </p:txBody>
      </p:sp>
      <p:pic>
        <p:nvPicPr>
          <p:cNvPr id="7" name="Picture 6"/>
          <p:cNvPicPr/>
          <p:nvPr userDrawn="1"/>
        </p:nvPicPr>
        <p:blipFill>
          <a:blip r:embed="rId13" cstate="print">
            <a:extLst>
              <a:ext uri="{28A0092B-C50C-407E-A947-70E740481C1C}">
                <a14:useLocalDpi xmlns:a14="http://schemas.microsoft.com/office/drawing/2010/main" val="0"/>
              </a:ext>
            </a:extLst>
          </a:blip>
          <a:stretch>
            <a:fillRect/>
          </a:stretch>
        </p:blipFill>
        <p:spPr>
          <a:xfrm>
            <a:off x="1965562" y="122036"/>
            <a:ext cx="3387090" cy="719455"/>
          </a:xfrm>
          <a:prstGeom prst="rect">
            <a:avLst/>
          </a:prstGeom>
        </p:spPr>
      </p:pic>
      <p:pic>
        <p:nvPicPr>
          <p:cNvPr id="8" name="Picture 7"/>
          <p:cNvPicPr/>
          <p:nvPr userDrawn="1"/>
        </p:nvPicPr>
        <p:blipFill>
          <a:blip r:embed="rId14">
            <a:extLst>
              <a:ext uri="{28A0092B-C50C-407E-A947-70E740481C1C}">
                <a14:useLocalDpi xmlns:a14="http://schemas.microsoft.com/office/drawing/2010/main" val="0"/>
              </a:ext>
            </a:extLst>
          </a:blip>
          <a:stretch>
            <a:fillRect/>
          </a:stretch>
        </p:blipFill>
        <p:spPr>
          <a:xfrm>
            <a:off x="5927487" y="158548"/>
            <a:ext cx="1504950" cy="646430"/>
          </a:xfrm>
          <a:prstGeom prst="rect">
            <a:avLst/>
          </a:prstGeom>
        </p:spPr>
      </p:pic>
      <p:pic>
        <p:nvPicPr>
          <p:cNvPr id="9" name="Picture 8" descr="C:\Users\Drivers\Documents\My Documents\2019\ianuarie - aprilie\RO PRES\RO\_LOGO\LOGO - FULL VERSION\CMYK\JPG\Logo-RO-FULL-CMYK.jpg"/>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8167828" y="158548"/>
            <a:ext cx="1829435" cy="755650"/>
          </a:xfrm>
          <a:prstGeom prst="rect">
            <a:avLst/>
          </a:prstGeom>
          <a:noFill/>
          <a:ln>
            <a:noFill/>
          </a:ln>
        </p:spPr>
      </p:pic>
    </p:spTree>
    <p:extLst>
      <p:ext uri="{BB962C8B-B14F-4D97-AF65-F5344CB8AC3E}">
        <p14:creationId xmlns:p14="http://schemas.microsoft.com/office/powerpoint/2010/main" val="3837483268"/>
      </p:ext>
    </p:extLst>
  </p:cSld>
  <p:clrMap bg1="lt1" tx1="dk1" bg2="lt2" tx2="dk2" accent1="accent1" accent2="accent2" accent3="accent3" accent4="accent4" accent5="accent5" accent6="accent6" hlink="hlink" folHlink="folHlink"/>
  <p:sldLayoutIdLst>
    <p:sldLayoutId id="2147484234" r:id="rId1"/>
    <p:sldLayoutId id="2147484235" r:id="rId2"/>
    <p:sldLayoutId id="2147484236" r:id="rId3"/>
    <p:sldLayoutId id="2147484237" r:id="rId4"/>
    <p:sldLayoutId id="2147484238" r:id="rId5"/>
    <p:sldLayoutId id="2147484239" r:id="rId6"/>
    <p:sldLayoutId id="2147484240" r:id="rId7"/>
    <p:sldLayoutId id="2147484241" r:id="rId8"/>
    <p:sldLayoutId id="2147484242" r:id="rId9"/>
    <p:sldLayoutId id="2147484243" r:id="rId10"/>
    <p:sldLayoutId id="2147484244"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9BE6BE9-32AC-4CCC-972A-BFEDA199F563}" type="datetime1">
              <a:rPr lang="en-US" smtClean="0"/>
              <a:t>2/14/2019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E50D555-AD09-4184-8F27-884809BFB095}" type="slidenum">
              <a:rPr lang="en-US" smtClean="0"/>
              <a:t>‹#›</a:t>
            </a:fld>
            <a:endParaRPr lang="en-US"/>
          </a:p>
        </p:txBody>
      </p:sp>
      <p:pic>
        <p:nvPicPr>
          <p:cNvPr id="18" name="Picture 17"/>
          <p:cNvPicPr/>
          <p:nvPr userDrawn="1"/>
        </p:nvPicPr>
        <p:blipFill>
          <a:blip r:embed="rId18" cstate="print">
            <a:extLst>
              <a:ext uri="{28A0092B-C50C-407E-A947-70E740481C1C}">
                <a14:useLocalDpi xmlns:a14="http://schemas.microsoft.com/office/drawing/2010/main" val="0"/>
              </a:ext>
            </a:extLst>
          </a:blip>
          <a:stretch>
            <a:fillRect/>
          </a:stretch>
        </p:blipFill>
        <p:spPr>
          <a:xfrm>
            <a:off x="924097" y="155364"/>
            <a:ext cx="3387090" cy="719455"/>
          </a:xfrm>
          <a:prstGeom prst="rect">
            <a:avLst/>
          </a:prstGeom>
        </p:spPr>
      </p:pic>
      <p:pic>
        <p:nvPicPr>
          <p:cNvPr id="29" name="Picture 28"/>
          <p:cNvPicPr/>
          <p:nvPr userDrawn="1"/>
        </p:nvPicPr>
        <p:blipFill>
          <a:blip r:embed="rId19">
            <a:extLst>
              <a:ext uri="{28A0092B-C50C-407E-A947-70E740481C1C}">
                <a14:useLocalDpi xmlns:a14="http://schemas.microsoft.com/office/drawing/2010/main" val="0"/>
              </a:ext>
            </a:extLst>
          </a:blip>
          <a:stretch>
            <a:fillRect/>
          </a:stretch>
        </p:blipFill>
        <p:spPr>
          <a:xfrm>
            <a:off x="4886022" y="191876"/>
            <a:ext cx="1504950" cy="646430"/>
          </a:xfrm>
          <a:prstGeom prst="rect">
            <a:avLst/>
          </a:prstGeom>
        </p:spPr>
      </p:pic>
      <p:pic>
        <p:nvPicPr>
          <p:cNvPr id="30" name="Picture 29" descr="C:\Users\Drivers\Documents\My Documents\2019\ianuarie - aprilie\RO PRES\RO\_LOGO\LOGO - FULL VERSION\CMYK\JPG\Logo-RO-FULL-CMYK.jpg"/>
          <p:cNvPicPr/>
          <p:nvPr userDrawn="1"/>
        </p:nvPicPr>
        <p:blipFill>
          <a:blip r:embed="rId20" cstate="print">
            <a:extLst>
              <a:ext uri="{28A0092B-C50C-407E-A947-70E740481C1C}">
                <a14:useLocalDpi xmlns:a14="http://schemas.microsoft.com/office/drawing/2010/main" val="0"/>
              </a:ext>
            </a:extLst>
          </a:blip>
          <a:srcRect/>
          <a:stretch>
            <a:fillRect/>
          </a:stretch>
        </p:blipFill>
        <p:spPr bwMode="auto">
          <a:xfrm>
            <a:off x="7126363" y="191876"/>
            <a:ext cx="1829435" cy="755650"/>
          </a:xfrm>
          <a:prstGeom prst="rect">
            <a:avLst/>
          </a:prstGeom>
          <a:noFill/>
          <a:ln>
            <a:noFill/>
          </a:ln>
        </p:spPr>
      </p:pic>
    </p:spTree>
    <p:extLst>
      <p:ext uri="{BB962C8B-B14F-4D97-AF65-F5344CB8AC3E}">
        <p14:creationId xmlns:p14="http://schemas.microsoft.com/office/powerpoint/2010/main" val="66594387"/>
      </p:ext>
    </p:extLst>
  </p:cSld>
  <p:clrMap bg1="lt1" tx1="dk1" bg2="lt2" tx2="dk2" accent1="accent1" accent2="accent2" accent3="accent3" accent4="accent4" accent5="accent5" accent6="accent6" hlink="hlink" folHlink="folHlink"/>
  <p:sldLayoutIdLst>
    <p:sldLayoutId id="2147484334" r:id="rId1"/>
    <p:sldLayoutId id="2147484335" r:id="rId2"/>
    <p:sldLayoutId id="2147484336" r:id="rId3"/>
    <p:sldLayoutId id="2147484337" r:id="rId4"/>
    <p:sldLayoutId id="2147484338" r:id="rId5"/>
    <p:sldLayoutId id="2147484339" r:id="rId6"/>
    <p:sldLayoutId id="2147484340" r:id="rId7"/>
    <p:sldLayoutId id="2147484341" r:id="rId8"/>
    <p:sldLayoutId id="2147484342" r:id="rId9"/>
    <p:sldLayoutId id="2147484343" r:id="rId10"/>
    <p:sldLayoutId id="2147484344" r:id="rId11"/>
    <p:sldLayoutId id="2147484345" r:id="rId12"/>
    <p:sldLayoutId id="2147484346" r:id="rId13"/>
    <p:sldLayoutId id="2147484347" r:id="rId14"/>
    <p:sldLayoutId id="2147484348" r:id="rId15"/>
    <p:sldLayoutId id="2147484349" r:id="rId16"/>
  </p:sldLayoutIdLst>
  <p:timing>
    <p:tnLst>
      <p:par>
        <p:cTn id="1" dur="indefinite" restart="never" nodeType="tmRoot"/>
      </p:par>
    </p:tnLst>
  </p:timing>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hyperlink" Target="mailto:office@anc.edu.ro"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5609" y="1850967"/>
            <a:ext cx="9983586" cy="2159531"/>
          </a:xfrm>
        </p:spPr>
        <p:txBody>
          <a:bodyPr>
            <a:normAutofit fontScale="90000"/>
          </a:bodyPr>
          <a:lstStyle/>
          <a:p>
            <a:pPr algn="ctr"/>
            <a:r>
              <a:rPr lang="ro-RO" b="1" dirty="0" smtClean="0"/>
              <a:t/>
            </a:r>
            <a:br>
              <a:rPr lang="ro-RO" b="1" dirty="0" smtClean="0"/>
            </a:br>
            <a:r>
              <a:rPr lang="ro-RO" b="1" dirty="0"/>
              <a:t/>
            </a:r>
            <a:br>
              <a:rPr lang="ro-RO" b="1" dirty="0"/>
            </a:br>
            <a:r>
              <a:rPr lang="ro-RO" b="1" dirty="0" smtClean="0"/>
              <a:t>Corelare </a:t>
            </a:r>
            <a:br>
              <a:rPr lang="ro-RO" b="1" dirty="0" smtClean="0"/>
            </a:br>
            <a:r>
              <a:rPr lang="ro-RO" b="1" dirty="0" smtClean="0"/>
              <a:t>ISCED-F</a:t>
            </a:r>
            <a:r>
              <a:rPr lang="en-US" b="1" dirty="0" smtClean="0"/>
              <a:t> – ISCO</a:t>
            </a:r>
            <a:r>
              <a:rPr lang="ro-RO" b="1" dirty="0" smtClean="0"/>
              <a:t>-08</a:t>
            </a:r>
            <a:br>
              <a:rPr lang="ro-RO" b="1" dirty="0" smtClean="0"/>
            </a:br>
            <a:r>
              <a:rPr lang="ro-RO" sz="2800" b="1" dirty="0" smtClean="0"/>
              <a:t>Asociația </a:t>
            </a:r>
            <a:r>
              <a:rPr lang="ro-RO" sz="2800" b="1" dirty="0" err="1" smtClean="0"/>
              <a:t>Faculțăților</a:t>
            </a:r>
            <a:r>
              <a:rPr lang="ro-RO" sz="2800" b="1" dirty="0" smtClean="0"/>
              <a:t> de Economie din </a:t>
            </a:r>
            <a:r>
              <a:rPr lang="ro-RO" sz="2800" b="1" dirty="0" smtClean="0"/>
              <a:t>România</a:t>
            </a:r>
            <a:r>
              <a:rPr lang="en-US" sz="2800" b="1" dirty="0" smtClean="0"/>
              <a:t>-AFER</a:t>
            </a:r>
            <a:r>
              <a:rPr lang="ro-RO" sz="2800" b="1" dirty="0" smtClean="0"/>
              <a:t/>
            </a:r>
            <a:br>
              <a:rPr lang="ro-RO" sz="2800" b="1" dirty="0" smtClean="0"/>
            </a:br>
            <a:r>
              <a:rPr lang="ro-RO" sz="2800" b="1" dirty="0" smtClean="0"/>
              <a:t>Predeal – 22.02.2019</a:t>
            </a:r>
            <a:r>
              <a:rPr lang="en-US" sz="2800" b="1" dirty="0" smtClean="0"/>
              <a:t/>
            </a:r>
            <a:br>
              <a:rPr lang="en-US" sz="2800" b="1" dirty="0" smtClean="0"/>
            </a:br>
            <a:r>
              <a:rPr lang="en-US" b="1" dirty="0" smtClean="0"/>
              <a:t> </a:t>
            </a:r>
            <a:endParaRPr lang="en-US" b="1" dirty="0"/>
          </a:p>
        </p:txBody>
      </p:sp>
      <p:sp>
        <p:nvSpPr>
          <p:cNvPr id="3" name="Subtitle 2"/>
          <p:cNvSpPr>
            <a:spLocks noGrp="1"/>
          </p:cNvSpPr>
          <p:nvPr>
            <p:ph type="subTitle" idx="1"/>
          </p:nvPr>
        </p:nvSpPr>
        <p:spPr>
          <a:xfrm>
            <a:off x="473826" y="4010498"/>
            <a:ext cx="11017958" cy="1655762"/>
          </a:xfrm>
        </p:spPr>
        <p:txBody>
          <a:bodyPr>
            <a:normAutofit/>
          </a:bodyPr>
          <a:lstStyle/>
          <a:p>
            <a:pPr algn="ctr"/>
            <a:r>
              <a:rPr lang="en-US" sz="3600" dirty="0" err="1" smtClean="0"/>
              <a:t>Autoritatea</a:t>
            </a:r>
            <a:r>
              <a:rPr lang="en-US" sz="3600" dirty="0" smtClean="0"/>
              <a:t> </a:t>
            </a:r>
            <a:r>
              <a:rPr lang="en-US" sz="3600" dirty="0" err="1" smtClean="0"/>
              <a:t>Nationala</a:t>
            </a:r>
            <a:r>
              <a:rPr lang="en-US" sz="3600" dirty="0" smtClean="0"/>
              <a:t> </a:t>
            </a:r>
            <a:r>
              <a:rPr lang="en-US" sz="3600" dirty="0" err="1" smtClean="0"/>
              <a:t>pentru</a:t>
            </a:r>
            <a:r>
              <a:rPr lang="en-US" sz="3600" dirty="0" smtClean="0"/>
              <a:t> </a:t>
            </a:r>
            <a:r>
              <a:rPr lang="en-US" sz="3600" dirty="0" err="1" smtClean="0"/>
              <a:t>Calificari</a:t>
            </a:r>
            <a:r>
              <a:rPr lang="en-US" sz="3600" dirty="0" smtClean="0"/>
              <a:t> -ANC  </a:t>
            </a:r>
            <a:endParaRPr lang="en-US" sz="3600" dirty="0" smtClean="0"/>
          </a:p>
          <a:p>
            <a:pPr algn="ctr"/>
            <a:r>
              <a:rPr lang="en-US" dirty="0" smtClean="0"/>
              <a:t>Pre</a:t>
            </a:r>
            <a:r>
              <a:rPr lang="ro-RO" dirty="0" smtClean="0"/>
              <a:t>ș</a:t>
            </a:r>
            <a:r>
              <a:rPr lang="en-US" dirty="0" err="1" smtClean="0"/>
              <a:t>edinte</a:t>
            </a:r>
            <a:r>
              <a:rPr lang="en-US" dirty="0" smtClean="0"/>
              <a:t> </a:t>
            </a:r>
            <a:r>
              <a:rPr lang="en-US" dirty="0" err="1" smtClean="0"/>
              <a:t>Tiberiu</a:t>
            </a:r>
            <a:r>
              <a:rPr lang="en-US" dirty="0" smtClean="0"/>
              <a:t> </a:t>
            </a:r>
            <a:r>
              <a:rPr lang="en-US" dirty="0" err="1" smtClean="0"/>
              <a:t>Dobrescu</a:t>
            </a:r>
            <a:r>
              <a:rPr lang="en-US" dirty="0" smtClean="0"/>
              <a:t>                </a:t>
            </a:r>
            <a:r>
              <a:rPr lang="en-US" dirty="0" err="1" smtClean="0"/>
              <a:t>Vicepre</a:t>
            </a:r>
            <a:r>
              <a:rPr lang="ro-RO" dirty="0" smtClean="0"/>
              <a:t>ș</a:t>
            </a:r>
            <a:r>
              <a:rPr lang="en-US" dirty="0" err="1" smtClean="0"/>
              <a:t>edinte</a:t>
            </a:r>
            <a:r>
              <a:rPr lang="ro-RO" dirty="0" smtClean="0"/>
              <a:t> Nicolae Postăvaru</a:t>
            </a:r>
            <a:r>
              <a:rPr lang="en-US" dirty="0" smtClean="0"/>
              <a:t>                               </a:t>
            </a:r>
            <a:endParaRPr lang="ro-RO" dirty="0" smtClean="0"/>
          </a:p>
        </p:txBody>
      </p:sp>
    </p:spTree>
    <p:extLst>
      <p:ext uri="{BB962C8B-B14F-4D97-AF65-F5344CB8AC3E}">
        <p14:creationId xmlns:p14="http://schemas.microsoft.com/office/powerpoint/2010/main" val="35132178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532" y="959481"/>
            <a:ext cx="8596668" cy="848264"/>
          </a:xfrm>
        </p:spPr>
        <p:txBody>
          <a:bodyPr/>
          <a:lstStyle/>
          <a:p>
            <a:pPr algn="ctr"/>
            <a:r>
              <a:rPr lang="en-US" dirty="0" err="1" smtClean="0"/>
              <a:t>Economi</a:t>
            </a:r>
            <a:r>
              <a:rPr lang="ro-RO" dirty="0" smtClean="0"/>
              <a:t>ș</a:t>
            </a:r>
            <a:r>
              <a:rPr lang="en-US" dirty="0" err="1" smtClean="0"/>
              <a:t>ti</a:t>
            </a:r>
            <a:r>
              <a:rPr lang="ro-RO" dirty="0" smtClean="0"/>
              <a:t> </a:t>
            </a:r>
            <a:r>
              <a:rPr lang="en-US" dirty="0" smtClean="0"/>
              <a:t>-</a:t>
            </a:r>
            <a:r>
              <a:rPr lang="ro-RO" dirty="0" smtClean="0"/>
              <a:t> </a:t>
            </a:r>
            <a:r>
              <a:rPr lang="en-US" dirty="0" err="1" smtClean="0"/>
              <a:t>domenii</a:t>
            </a:r>
            <a:r>
              <a:rPr lang="en-US" dirty="0" smtClean="0"/>
              <a:t> </a:t>
            </a:r>
            <a:r>
              <a:rPr lang="en-US" dirty="0" err="1" smtClean="0"/>
              <a:t>licen</a:t>
            </a:r>
            <a:r>
              <a:rPr lang="ro-RO" dirty="0" err="1" smtClean="0"/>
              <a:t>ță</a:t>
            </a:r>
            <a:r>
              <a:rPr lang="ro-RO" dirty="0"/>
              <a:t> </a:t>
            </a:r>
            <a:r>
              <a:rPr lang="en-US" dirty="0" smtClean="0"/>
              <a:t>-</a:t>
            </a:r>
            <a:r>
              <a:rPr lang="ro-RO" dirty="0" smtClean="0"/>
              <a:t> </a:t>
            </a:r>
            <a:r>
              <a:rPr lang="en-US" dirty="0" err="1" smtClean="0"/>
              <a:t>masterat</a:t>
            </a:r>
            <a:r>
              <a:rPr lang="en-US" dirty="0" smtClean="0"/>
              <a:t> </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60307118"/>
              </p:ext>
            </p:extLst>
          </p:nvPr>
        </p:nvGraphicFramePr>
        <p:xfrm>
          <a:off x="1698225" y="2195932"/>
          <a:ext cx="8195208" cy="3066373"/>
        </p:xfrm>
        <a:graphic>
          <a:graphicData uri="http://schemas.openxmlformats.org/drawingml/2006/table">
            <a:tbl>
              <a:tblPr firstRow="1" bandRow="1">
                <a:tableStyleId>{5C22544A-7EE6-4342-B048-85BDC9FD1C3A}</a:tableStyleId>
              </a:tblPr>
              <a:tblGrid>
                <a:gridCol w="4097604">
                  <a:extLst>
                    <a:ext uri="{9D8B030D-6E8A-4147-A177-3AD203B41FA5}">
                      <a16:colId xmlns:a16="http://schemas.microsoft.com/office/drawing/2014/main" val="1586835642"/>
                    </a:ext>
                  </a:extLst>
                </a:gridCol>
                <a:gridCol w="4097604">
                  <a:extLst>
                    <a:ext uri="{9D8B030D-6E8A-4147-A177-3AD203B41FA5}">
                      <a16:colId xmlns:a16="http://schemas.microsoft.com/office/drawing/2014/main" val="486860707"/>
                    </a:ext>
                  </a:extLst>
                </a:gridCol>
              </a:tblGrid>
              <a:tr h="249962">
                <a:tc>
                  <a:txBody>
                    <a:bodyPr/>
                    <a:lstStyle/>
                    <a:p>
                      <a:r>
                        <a:rPr lang="ro-RO" dirty="0" smtClean="0"/>
                        <a:t>ISCED-F</a:t>
                      </a:r>
                      <a:endParaRPr lang="en-US" dirty="0"/>
                    </a:p>
                  </a:txBody>
                  <a:tcPr/>
                </a:tc>
                <a:tc>
                  <a:txBody>
                    <a:bodyPr/>
                    <a:lstStyle/>
                    <a:p>
                      <a:r>
                        <a:rPr lang="ro-RO" dirty="0" smtClean="0"/>
                        <a:t>ISCO-08</a:t>
                      </a:r>
                      <a:endParaRPr lang="en-US" dirty="0"/>
                    </a:p>
                  </a:txBody>
                  <a:tcPr/>
                </a:tc>
                <a:extLst>
                  <a:ext uri="{0D108BD9-81ED-4DB2-BD59-A6C34878D82A}">
                    <a16:rowId xmlns:a16="http://schemas.microsoft.com/office/drawing/2014/main" val="2308444581"/>
                  </a:ext>
                </a:extLst>
              </a:tr>
              <a:tr h="299310">
                <a:tc>
                  <a:txBody>
                    <a:bodyPr/>
                    <a:lstStyle/>
                    <a:p>
                      <a:pPr algn="just" fontAlgn="ctr"/>
                      <a:r>
                        <a:rPr lang="en-US" sz="1000" b="1" i="0" u="none" strike="noStrike" dirty="0">
                          <a:solidFill>
                            <a:srgbClr val="000000"/>
                          </a:solidFill>
                          <a:effectLst/>
                          <a:latin typeface="Arial" panose="020B0604020202020204" pitchFamily="34" charset="0"/>
                        </a:rPr>
                        <a:t>03 </a:t>
                      </a:r>
                      <a:r>
                        <a:rPr lang="en-US" sz="1000" b="1" i="0" u="none" strike="noStrike" dirty="0" err="1">
                          <a:solidFill>
                            <a:srgbClr val="000000"/>
                          </a:solidFill>
                          <a:effectLst/>
                          <a:latin typeface="Arial" panose="020B0604020202020204" pitchFamily="34" charset="0"/>
                        </a:rPr>
                        <a:t>Ştiinţe</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sociale</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jurnalism</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şi</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informare</a:t>
                      </a:r>
                      <a:endParaRPr lang="en-US" sz="1000" b="1" i="0" u="none" strike="noStrike" dirty="0">
                        <a:solidFill>
                          <a:srgbClr val="000000"/>
                        </a:solidFill>
                        <a:effectLst/>
                        <a:latin typeface="Arial" panose="020B0604020202020204" pitchFamily="34" charset="0"/>
                      </a:endParaRPr>
                    </a:p>
                  </a:txBody>
                  <a:tcPr marL="9525" marR="9525" marT="9525" marB="0" anchor="ctr"/>
                </a:tc>
                <a:tc>
                  <a:txBody>
                    <a:bodyPr/>
                    <a:lstStyle/>
                    <a:p>
                      <a:r>
                        <a:rPr lang="en-US" sz="1000" b="1" i="0" u="none" strike="noStrike" kern="1200" dirty="0" smtClean="0">
                          <a:solidFill>
                            <a:srgbClr val="000000"/>
                          </a:solidFill>
                          <a:effectLst/>
                          <a:latin typeface="Arial" panose="020B0604020202020204" pitchFamily="34" charset="0"/>
                          <a:ea typeface="+mn-ea"/>
                          <a:cs typeface="+mn-cs"/>
                        </a:rPr>
                        <a:t>2 </a:t>
                      </a:r>
                      <a:r>
                        <a:rPr lang="en-US" sz="1000" b="1" i="0" u="none" strike="noStrike" kern="1200" dirty="0" err="1" smtClean="0">
                          <a:solidFill>
                            <a:srgbClr val="000000"/>
                          </a:solidFill>
                          <a:effectLst/>
                          <a:latin typeface="Arial" panose="020B0604020202020204" pitchFamily="34" charset="0"/>
                          <a:ea typeface="+mn-ea"/>
                          <a:cs typeface="+mn-cs"/>
                        </a:rPr>
                        <a:t>Specialişti</a:t>
                      </a:r>
                      <a:r>
                        <a:rPr lang="en-US" sz="1000" b="1" i="0" u="none" strike="noStrike" kern="1200" dirty="0" smtClean="0">
                          <a:solidFill>
                            <a:srgbClr val="000000"/>
                          </a:solidFill>
                          <a:effectLst/>
                          <a:latin typeface="Arial" panose="020B0604020202020204" pitchFamily="34" charset="0"/>
                          <a:ea typeface="+mn-ea"/>
                          <a:cs typeface="+mn-cs"/>
                        </a:rPr>
                        <a:t> </a:t>
                      </a:r>
                      <a:r>
                        <a:rPr lang="en-US" sz="1000" b="1" i="0" u="none" strike="noStrike" kern="1200" dirty="0" err="1" smtClean="0">
                          <a:solidFill>
                            <a:srgbClr val="000000"/>
                          </a:solidFill>
                          <a:effectLst/>
                          <a:latin typeface="Arial" panose="020B0604020202020204" pitchFamily="34" charset="0"/>
                          <a:ea typeface="+mn-ea"/>
                          <a:cs typeface="+mn-cs"/>
                        </a:rPr>
                        <a:t>în</a:t>
                      </a:r>
                      <a:r>
                        <a:rPr lang="en-US" sz="1000" b="1" i="0" u="none" strike="noStrike" kern="1200" dirty="0" smtClean="0">
                          <a:solidFill>
                            <a:srgbClr val="000000"/>
                          </a:solidFill>
                          <a:effectLst/>
                          <a:latin typeface="Arial" panose="020B0604020202020204" pitchFamily="34" charset="0"/>
                          <a:ea typeface="+mn-ea"/>
                          <a:cs typeface="+mn-cs"/>
                        </a:rPr>
                        <a:t> diverse </a:t>
                      </a:r>
                      <a:r>
                        <a:rPr lang="en-US" sz="1000" b="1" i="0" u="none" strike="noStrike" kern="1200" dirty="0" err="1" smtClean="0">
                          <a:solidFill>
                            <a:srgbClr val="000000"/>
                          </a:solidFill>
                          <a:effectLst/>
                          <a:latin typeface="Arial" panose="020B0604020202020204" pitchFamily="34" charset="0"/>
                          <a:ea typeface="+mn-ea"/>
                          <a:cs typeface="+mn-cs"/>
                        </a:rPr>
                        <a:t>domenii</a:t>
                      </a:r>
                      <a:r>
                        <a:rPr lang="en-US" sz="1000" b="1" i="0" u="none" strike="noStrike" kern="1200" dirty="0" smtClean="0">
                          <a:solidFill>
                            <a:srgbClr val="000000"/>
                          </a:solidFill>
                          <a:effectLst/>
                          <a:latin typeface="Arial" panose="020B0604020202020204" pitchFamily="34" charset="0"/>
                          <a:ea typeface="+mn-ea"/>
                          <a:cs typeface="+mn-cs"/>
                        </a:rPr>
                        <a:t> de </a:t>
                      </a:r>
                      <a:r>
                        <a:rPr lang="en-US" sz="1000" b="1" i="0" u="none" strike="noStrike" kern="1200" dirty="0" err="1" smtClean="0">
                          <a:solidFill>
                            <a:srgbClr val="000000"/>
                          </a:solidFill>
                          <a:effectLst/>
                          <a:latin typeface="Arial" panose="020B0604020202020204" pitchFamily="34" charset="0"/>
                          <a:ea typeface="+mn-ea"/>
                          <a:cs typeface="+mn-cs"/>
                        </a:rPr>
                        <a:t>activitate</a:t>
                      </a:r>
                      <a:endParaRPr lang="en-US" sz="1000" b="1" i="0" u="none" strike="noStrike" kern="1200" dirty="0">
                        <a:solidFill>
                          <a:srgbClr val="000000"/>
                        </a:solidFill>
                        <a:effectLst/>
                        <a:latin typeface="Arial" panose="020B0604020202020204" pitchFamily="34" charset="0"/>
                        <a:ea typeface="+mn-ea"/>
                        <a:cs typeface="+mn-cs"/>
                      </a:endParaRPr>
                    </a:p>
                  </a:txBody>
                  <a:tcPr/>
                </a:tc>
                <a:extLst>
                  <a:ext uri="{0D108BD9-81ED-4DB2-BD59-A6C34878D82A}">
                    <a16:rowId xmlns:a16="http://schemas.microsoft.com/office/drawing/2014/main" val="1020296051"/>
                  </a:ext>
                </a:extLst>
              </a:tr>
              <a:tr h="299310">
                <a:tc>
                  <a:txBody>
                    <a:bodyPr/>
                    <a:lstStyle/>
                    <a:p>
                      <a:pPr marL="0" marR="0" lvl="0" indent="0" algn="just" defTabSz="457200" rtl="0" eaLnBrk="1" fontAlgn="ctr" latinLnBrk="0" hangingPunct="1">
                        <a:lnSpc>
                          <a:spcPct val="100000"/>
                        </a:lnSpc>
                        <a:spcBef>
                          <a:spcPts val="0"/>
                        </a:spcBef>
                        <a:spcAft>
                          <a:spcPts val="0"/>
                        </a:spcAft>
                        <a:buClrTx/>
                        <a:buSzTx/>
                        <a:buFontTx/>
                        <a:buNone/>
                        <a:tabLst/>
                        <a:defRPr/>
                      </a:pPr>
                      <a:r>
                        <a:rPr lang="it-IT" sz="1000" b="1" i="0" u="none" strike="noStrike" dirty="0" smtClean="0">
                          <a:solidFill>
                            <a:srgbClr val="000000"/>
                          </a:solidFill>
                          <a:effectLst/>
                          <a:latin typeface="Arial" panose="020B0604020202020204" pitchFamily="34" charset="0"/>
                        </a:rPr>
                        <a:t>031 </a:t>
                      </a:r>
                      <a:r>
                        <a:rPr lang="it-IT" sz="1000" b="1" i="0" u="none" strike="noStrike" dirty="0" err="1" smtClean="0">
                          <a:solidFill>
                            <a:srgbClr val="000000"/>
                          </a:solidFill>
                          <a:effectLst/>
                          <a:latin typeface="Arial" panose="020B0604020202020204" pitchFamily="34" charset="0"/>
                        </a:rPr>
                        <a:t>Ştiinţe</a:t>
                      </a:r>
                      <a:r>
                        <a:rPr lang="it-IT" sz="1000" b="1" i="0" u="none" strike="noStrike" dirty="0" smtClean="0">
                          <a:solidFill>
                            <a:srgbClr val="000000"/>
                          </a:solidFill>
                          <a:effectLst/>
                          <a:latin typeface="Arial" panose="020B0604020202020204" pitchFamily="34" charset="0"/>
                        </a:rPr>
                        <a:t> sociale </a:t>
                      </a:r>
                      <a:r>
                        <a:rPr lang="it-IT" sz="1000" b="1" i="0" u="none" strike="noStrike" dirty="0" err="1" smtClean="0">
                          <a:solidFill>
                            <a:srgbClr val="000000"/>
                          </a:solidFill>
                          <a:effectLst/>
                          <a:latin typeface="Arial" panose="020B0604020202020204" pitchFamily="34" charset="0"/>
                        </a:rPr>
                        <a:t>şi</a:t>
                      </a:r>
                      <a:r>
                        <a:rPr lang="it-IT" sz="1000" b="1" i="0" u="none" strike="noStrike" dirty="0" smtClean="0">
                          <a:solidFill>
                            <a:srgbClr val="000000"/>
                          </a:solidFill>
                          <a:effectLst/>
                          <a:latin typeface="Arial" panose="020B0604020202020204" pitchFamily="34" charset="0"/>
                        </a:rPr>
                        <a:t> comportamentale</a:t>
                      </a:r>
                    </a:p>
                  </a:txBody>
                  <a:tcPr marL="9525" marR="9525" marT="9525" marB="0" anchor="ctr"/>
                </a:tc>
                <a:tc>
                  <a:txBody>
                    <a:bodyPr/>
                    <a:lstStyle/>
                    <a:p>
                      <a:r>
                        <a:rPr lang="en-US" sz="1000" b="1" i="0" u="none" strike="noStrike" kern="1200" dirty="0" smtClean="0">
                          <a:solidFill>
                            <a:srgbClr val="000000"/>
                          </a:solidFill>
                          <a:effectLst/>
                          <a:latin typeface="Arial" panose="020B0604020202020204" pitchFamily="34" charset="0"/>
                          <a:ea typeface="+mn-ea"/>
                          <a:cs typeface="+mn-cs"/>
                        </a:rPr>
                        <a:t>26 </a:t>
                      </a:r>
                      <a:r>
                        <a:rPr lang="en-US" sz="1000" b="1" i="0" u="none" strike="noStrike" kern="1200" dirty="0" err="1" smtClean="0">
                          <a:solidFill>
                            <a:srgbClr val="000000"/>
                          </a:solidFill>
                          <a:effectLst/>
                          <a:latin typeface="Arial" panose="020B0604020202020204" pitchFamily="34" charset="0"/>
                          <a:ea typeface="+mn-ea"/>
                          <a:cs typeface="+mn-cs"/>
                        </a:rPr>
                        <a:t>Specialişti</a:t>
                      </a:r>
                      <a:r>
                        <a:rPr lang="en-US" sz="1000" b="1" i="0" u="none" strike="noStrike" kern="1200" dirty="0" smtClean="0">
                          <a:solidFill>
                            <a:srgbClr val="000000"/>
                          </a:solidFill>
                          <a:effectLst/>
                          <a:latin typeface="Arial" panose="020B0604020202020204" pitchFamily="34" charset="0"/>
                          <a:ea typeface="+mn-ea"/>
                          <a:cs typeface="+mn-cs"/>
                        </a:rPr>
                        <a:t> </a:t>
                      </a:r>
                      <a:r>
                        <a:rPr lang="en-US" sz="1000" b="1" i="0" u="none" strike="noStrike" kern="1200" dirty="0" err="1" smtClean="0">
                          <a:solidFill>
                            <a:srgbClr val="000000"/>
                          </a:solidFill>
                          <a:effectLst/>
                          <a:latin typeface="Arial" panose="020B0604020202020204" pitchFamily="34" charset="0"/>
                          <a:ea typeface="+mn-ea"/>
                          <a:cs typeface="+mn-cs"/>
                        </a:rPr>
                        <a:t>în</a:t>
                      </a:r>
                      <a:r>
                        <a:rPr lang="en-US" sz="1000" b="1" i="0" u="none" strike="noStrike" kern="1200" dirty="0" smtClean="0">
                          <a:solidFill>
                            <a:srgbClr val="000000"/>
                          </a:solidFill>
                          <a:effectLst/>
                          <a:latin typeface="Arial" panose="020B0604020202020204" pitchFamily="34" charset="0"/>
                          <a:ea typeface="+mn-ea"/>
                          <a:cs typeface="+mn-cs"/>
                        </a:rPr>
                        <a:t> </a:t>
                      </a:r>
                      <a:r>
                        <a:rPr lang="en-US" sz="1000" b="1" i="0" u="none" strike="noStrike" kern="1200" dirty="0" err="1" smtClean="0">
                          <a:solidFill>
                            <a:srgbClr val="000000"/>
                          </a:solidFill>
                          <a:effectLst/>
                          <a:latin typeface="Arial" panose="020B0604020202020204" pitchFamily="34" charset="0"/>
                          <a:ea typeface="+mn-ea"/>
                          <a:cs typeface="+mn-cs"/>
                        </a:rPr>
                        <a:t>domeniul</a:t>
                      </a:r>
                      <a:r>
                        <a:rPr lang="en-US" sz="1000" b="1" i="0" u="none" strike="noStrike" kern="1200" dirty="0" smtClean="0">
                          <a:solidFill>
                            <a:srgbClr val="000000"/>
                          </a:solidFill>
                          <a:effectLst/>
                          <a:latin typeface="Arial" panose="020B0604020202020204" pitchFamily="34" charset="0"/>
                          <a:ea typeface="+mn-ea"/>
                          <a:cs typeface="+mn-cs"/>
                        </a:rPr>
                        <a:t> </a:t>
                      </a:r>
                      <a:r>
                        <a:rPr lang="en-US" sz="1000" b="1" i="0" u="none" strike="noStrike" kern="1200" dirty="0" err="1" smtClean="0">
                          <a:solidFill>
                            <a:srgbClr val="000000"/>
                          </a:solidFill>
                          <a:effectLst/>
                          <a:latin typeface="Arial" panose="020B0604020202020204" pitchFamily="34" charset="0"/>
                          <a:ea typeface="+mn-ea"/>
                          <a:cs typeface="+mn-cs"/>
                        </a:rPr>
                        <a:t>juridic</a:t>
                      </a:r>
                      <a:r>
                        <a:rPr lang="en-US" sz="1000" b="1" i="0" u="none" strike="noStrike" kern="1200" dirty="0" smtClean="0">
                          <a:solidFill>
                            <a:srgbClr val="000000"/>
                          </a:solidFill>
                          <a:effectLst/>
                          <a:latin typeface="Arial" panose="020B0604020202020204" pitchFamily="34" charset="0"/>
                          <a:ea typeface="+mn-ea"/>
                          <a:cs typeface="+mn-cs"/>
                        </a:rPr>
                        <a:t>, social </a:t>
                      </a:r>
                      <a:r>
                        <a:rPr lang="en-US" sz="1000" b="1" i="0" u="none" strike="noStrike" kern="1200" dirty="0" err="1" smtClean="0">
                          <a:solidFill>
                            <a:srgbClr val="000000"/>
                          </a:solidFill>
                          <a:effectLst/>
                          <a:latin typeface="Arial" panose="020B0604020202020204" pitchFamily="34" charset="0"/>
                          <a:ea typeface="+mn-ea"/>
                          <a:cs typeface="+mn-cs"/>
                        </a:rPr>
                        <a:t>şi</a:t>
                      </a:r>
                      <a:r>
                        <a:rPr lang="en-US" sz="1000" b="1" i="0" u="none" strike="noStrike" kern="1200" dirty="0" smtClean="0">
                          <a:solidFill>
                            <a:srgbClr val="000000"/>
                          </a:solidFill>
                          <a:effectLst/>
                          <a:latin typeface="Arial" panose="020B0604020202020204" pitchFamily="34" charset="0"/>
                          <a:ea typeface="+mn-ea"/>
                          <a:cs typeface="+mn-cs"/>
                        </a:rPr>
                        <a:t> cultural</a:t>
                      </a:r>
                      <a:endParaRPr lang="en-US" sz="1000" b="1" i="0" u="none" strike="noStrike" kern="1200" dirty="0">
                        <a:solidFill>
                          <a:srgbClr val="000000"/>
                        </a:solidFill>
                        <a:effectLst/>
                        <a:latin typeface="Arial" panose="020B0604020202020204" pitchFamily="34" charset="0"/>
                        <a:ea typeface="+mn-ea"/>
                        <a:cs typeface="+mn-cs"/>
                      </a:endParaRPr>
                    </a:p>
                  </a:txBody>
                  <a:tcPr/>
                </a:tc>
                <a:extLst>
                  <a:ext uri="{0D108BD9-81ED-4DB2-BD59-A6C34878D82A}">
                    <a16:rowId xmlns:a16="http://schemas.microsoft.com/office/drawing/2014/main" val="2693219914"/>
                  </a:ext>
                </a:extLst>
              </a:tr>
              <a:tr h="299310">
                <a:tc>
                  <a:txBody>
                    <a:bodyPr/>
                    <a:lstStyle/>
                    <a:p>
                      <a:pPr algn="just" fontAlgn="ctr"/>
                      <a:r>
                        <a:rPr lang="en-US" sz="1000" b="1" i="0" u="none" strike="noStrike" dirty="0">
                          <a:solidFill>
                            <a:srgbClr val="0000FF"/>
                          </a:solidFill>
                          <a:effectLst/>
                          <a:latin typeface="Arial" panose="020B0604020202020204" pitchFamily="34" charset="0"/>
                        </a:rPr>
                        <a:t>0311 </a:t>
                      </a:r>
                      <a:r>
                        <a:rPr lang="en-US" sz="1000" b="1" i="0" u="none" strike="noStrike" dirty="0" err="1">
                          <a:solidFill>
                            <a:srgbClr val="0000FF"/>
                          </a:solidFill>
                          <a:effectLst/>
                          <a:latin typeface="Arial" panose="020B0604020202020204" pitchFamily="34" charset="0"/>
                        </a:rPr>
                        <a:t>Economie</a:t>
                      </a:r>
                      <a:endParaRPr lang="en-US" sz="1000" b="1" i="0" u="none" strike="noStrike" dirty="0">
                        <a:solidFill>
                          <a:srgbClr val="0000FF"/>
                        </a:solidFill>
                        <a:effectLst/>
                        <a:latin typeface="Arial" panose="020B0604020202020204" pitchFamily="34" charset="0"/>
                      </a:endParaRPr>
                    </a:p>
                  </a:txBody>
                  <a:tcPr marL="9525" marR="9525" marT="9525" marB="0" anchor="ctr"/>
                </a:tc>
                <a:tc>
                  <a:txBody>
                    <a:bodyPr/>
                    <a:lstStyle/>
                    <a:p>
                      <a:r>
                        <a:rPr lang="en-US" sz="1000" b="1" i="0" u="none" strike="noStrike" kern="1200" dirty="0" smtClean="0">
                          <a:solidFill>
                            <a:srgbClr val="0000FF"/>
                          </a:solidFill>
                          <a:effectLst/>
                          <a:latin typeface="Arial" panose="020B0604020202020204" pitchFamily="34" charset="0"/>
                          <a:ea typeface="+mn-ea"/>
                          <a:cs typeface="+mn-cs"/>
                        </a:rPr>
                        <a:t>2631 </a:t>
                      </a:r>
                      <a:r>
                        <a:rPr lang="en-US" sz="1000" b="1" i="0" u="none" strike="noStrike" kern="1200" dirty="0" err="1" smtClean="0">
                          <a:solidFill>
                            <a:srgbClr val="0000FF"/>
                          </a:solidFill>
                          <a:effectLst/>
                          <a:latin typeface="Arial" panose="020B0604020202020204" pitchFamily="34" charset="0"/>
                          <a:ea typeface="+mn-ea"/>
                          <a:cs typeface="+mn-cs"/>
                        </a:rPr>
                        <a:t>Economişti</a:t>
                      </a:r>
                      <a:endParaRPr lang="en-US" sz="1000" b="1" i="0" u="none" strike="noStrike" kern="1200" dirty="0">
                        <a:solidFill>
                          <a:srgbClr val="0000FF"/>
                        </a:solidFill>
                        <a:effectLst/>
                        <a:latin typeface="Arial" panose="020B0604020202020204" pitchFamily="34" charset="0"/>
                        <a:ea typeface="+mn-ea"/>
                        <a:cs typeface="+mn-cs"/>
                      </a:endParaRPr>
                    </a:p>
                  </a:txBody>
                  <a:tcPr/>
                </a:tc>
                <a:extLst>
                  <a:ext uri="{0D108BD9-81ED-4DB2-BD59-A6C34878D82A}">
                    <a16:rowId xmlns:a16="http://schemas.microsoft.com/office/drawing/2014/main" val="1724121333"/>
                  </a:ext>
                </a:extLst>
              </a:tr>
              <a:tr h="306133">
                <a:tc>
                  <a:txBody>
                    <a:bodyPr/>
                    <a:lstStyle/>
                    <a:p>
                      <a:r>
                        <a:rPr lang="en-US" sz="1000" b="0" i="0" u="none" strike="noStrike" kern="1200" dirty="0" smtClean="0">
                          <a:solidFill>
                            <a:srgbClr val="000000"/>
                          </a:solidFill>
                          <a:effectLst/>
                          <a:latin typeface="Arial" panose="020B0604020202020204" pitchFamily="34" charset="0"/>
                          <a:ea typeface="+mn-ea"/>
                          <a:cs typeface="+mn-cs"/>
                        </a:rPr>
                        <a:t>0312 </a:t>
                      </a:r>
                      <a:r>
                        <a:rPr lang="en-US" sz="1000" b="0" i="0" u="none" strike="noStrike" kern="1200" dirty="0" err="1" smtClean="0">
                          <a:solidFill>
                            <a:srgbClr val="000000"/>
                          </a:solidFill>
                          <a:effectLst/>
                          <a:latin typeface="Arial" panose="020B0604020202020204" pitchFamily="34" charset="0"/>
                          <a:ea typeface="+mn-ea"/>
                          <a:cs typeface="+mn-cs"/>
                        </a:rPr>
                        <a:t>Ştiinţe</a:t>
                      </a:r>
                      <a:r>
                        <a:rPr lang="en-US" sz="1000" b="0" i="0" u="none" strike="noStrike" kern="1200" dirty="0" smtClean="0">
                          <a:solidFill>
                            <a:srgbClr val="000000"/>
                          </a:solidFill>
                          <a:effectLst/>
                          <a:latin typeface="Arial" panose="020B0604020202020204" pitchFamily="34" charset="0"/>
                          <a:ea typeface="+mn-ea"/>
                          <a:cs typeface="+mn-cs"/>
                        </a:rPr>
                        <a:t> </a:t>
                      </a:r>
                      <a:r>
                        <a:rPr lang="en-US" sz="1000" b="0" i="0" u="none" strike="noStrike" kern="1200" dirty="0" err="1" smtClean="0">
                          <a:solidFill>
                            <a:srgbClr val="000000"/>
                          </a:solidFill>
                          <a:effectLst/>
                          <a:latin typeface="Arial" panose="020B0604020202020204" pitchFamily="34" charset="0"/>
                          <a:ea typeface="+mn-ea"/>
                          <a:cs typeface="+mn-cs"/>
                        </a:rPr>
                        <a:t>politice</a:t>
                      </a:r>
                      <a:r>
                        <a:rPr lang="en-US" sz="1000" b="0" i="0" u="none" strike="noStrike" kern="1200" dirty="0" smtClean="0">
                          <a:solidFill>
                            <a:srgbClr val="000000"/>
                          </a:solidFill>
                          <a:effectLst/>
                          <a:latin typeface="Arial" panose="020B0604020202020204" pitchFamily="34" charset="0"/>
                          <a:ea typeface="+mn-ea"/>
                          <a:cs typeface="+mn-cs"/>
                        </a:rPr>
                        <a:t> </a:t>
                      </a:r>
                      <a:r>
                        <a:rPr lang="en-US" sz="1000" b="0" i="0" u="none" strike="noStrike" kern="1200" dirty="0" err="1" smtClean="0">
                          <a:solidFill>
                            <a:srgbClr val="000000"/>
                          </a:solidFill>
                          <a:effectLst/>
                          <a:latin typeface="Arial" panose="020B0604020202020204" pitchFamily="34" charset="0"/>
                          <a:ea typeface="+mn-ea"/>
                          <a:cs typeface="+mn-cs"/>
                        </a:rPr>
                        <a:t>şi</a:t>
                      </a:r>
                      <a:r>
                        <a:rPr lang="en-US" sz="1000" b="0" i="0" u="none" strike="noStrike" kern="1200" dirty="0" smtClean="0">
                          <a:solidFill>
                            <a:srgbClr val="000000"/>
                          </a:solidFill>
                          <a:effectLst/>
                          <a:latin typeface="Arial" panose="020B0604020202020204" pitchFamily="34" charset="0"/>
                          <a:ea typeface="+mn-ea"/>
                          <a:cs typeface="+mn-cs"/>
                        </a:rPr>
                        <a:t> </a:t>
                      </a:r>
                      <a:r>
                        <a:rPr lang="en-US" sz="1000" b="0" i="0" u="none" strike="noStrike" kern="1200" dirty="0" err="1" smtClean="0">
                          <a:solidFill>
                            <a:srgbClr val="000000"/>
                          </a:solidFill>
                          <a:effectLst/>
                          <a:latin typeface="Arial" panose="020B0604020202020204" pitchFamily="34" charset="0"/>
                          <a:ea typeface="+mn-ea"/>
                          <a:cs typeface="+mn-cs"/>
                        </a:rPr>
                        <a:t>educaţie</a:t>
                      </a:r>
                      <a:r>
                        <a:rPr lang="en-US" sz="1000" b="0" i="0" u="none" strike="noStrike" kern="1200" dirty="0" smtClean="0">
                          <a:solidFill>
                            <a:srgbClr val="000000"/>
                          </a:solidFill>
                          <a:effectLst/>
                          <a:latin typeface="Arial" panose="020B0604020202020204" pitchFamily="34" charset="0"/>
                          <a:ea typeface="+mn-ea"/>
                          <a:cs typeface="+mn-cs"/>
                        </a:rPr>
                        <a:t> </a:t>
                      </a:r>
                      <a:r>
                        <a:rPr lang="en-US" sz="1000" b="0" i="0" u="none" strike="noStrike" kern="1200" dirty="0" err="1" smtClean="0">
                          <a:solidFill>
                            <a:srgbClr val="000000"/>
                          </a:solidFill>
                          <a:effectLst/>
                          <a:latin typeface="Arial" panose="020B0604020202020204" pitchFamily="34" charset="0"/>
                          <a:ea typeface="+mn-ea"/>
                          <a:cs typeface="+mn-cs"/>
                        </a:rPr>
                        <a:t>civică</a:t>
                      </a:r>
                      <a:r>
                        <a:rPr lang="en-US" sz="1000" b="0" i="0" u="none" strike="noStrike" kern="1200" dirty="0" smtClean="0">
                          <a:solidFill>
                            <a:srgbClr val="000000"/>
                          </a:solidFill>
                          <a:effectLst/>
                          <a:latin typeface="Arial" panose="020B0604020202020204" pitchFamily="34" charset="0"/>
                          <a:ea typeface="+mn-ea"/>
                          <a:cs typeface="+mn-cs"/>
                        </a:rPr>
                        <a:t> </a:t>
                      </a:r>
                      <a:endParaRPr lang="en-US" sz="1000" b="0" i="0" u="none" strike="noStrike" kern="1200" dirty="0">
                        <a:solidFill>
                          <a:srgbClr val="000000"/>
                        </a:solidFill>
                        <a:effectLst/>
                        <a:latin typeface="Arial" panose="020B0604020202020204" pitchFamily="34" charset="0"/>
                        <a:ea typeface="+mn-ea"/>
                        <a:cs typeface="+mn-cs"/>
                      </a:endParaRPr>
                    </a:p>
                  </a:txBody>
                  <a:tcPr marL="9525" marR="9525" marT="9525" marB="0" anchor="ctr"/>
                </a:tc>
                <a:tc>
                  <a:txBody>
                    <a:bodyPr/>
                    <a:lstStyle/>
                    <a:p>
                      <a:endParaRPr lang="en-US" sz="1000" dirty="0"/>
                    </a:p>
                  </a:txBody>
                  <a:tcPr/>
                </a:tc>
                <a:extLst>
                  <a:ext uri="{0D108BD9-81ED-4DB2-BD59-A6C34878D82A}">
                    <a16:rowId xmlns:a16="http://schemas.microsoft.com/office/drawing/2014/main" val="4264303277"/>
                  </a:ext>
                </a:extLst>
              </a:tr>
              <a:tr h="299310">
                <a:tc>
                  <a:txBody>
                    <a:bodyPr/>
                    <a:lstStyle/>
                    <a:p>
                      <a:r>
                        <a:rPr lang="en-US" sz="1000" b="0" i="0" u="none" strike="noStrike" kern="1200" dirty="0" smtClean="0">
                          <a:solidFill>
                            <a:srgbClr val="000000"/>
                          </a:solidFill>
                          <a:effectLst/>
                          <a:latin typeface="Arial" panose="020B0604020202020204" pitchFamily="34" charset="0"/>
                          <a:ea typeface="+mn-ea"/>
                          <a:cs typeface="+mn-cs"/>
                        </a:rPr>
                        <a:t>0313 </a:t>
                      </a:r>
                      <a:r>
                        <a:rPr lang="en-US" sz="1000" b="0" i="0" u="none" strike="noStrike" kern="1200" dirty="0" err="1" smtClean="0">
                          <a:solidFill>
                            <a:srgbClr val="000000"/>
                          </a:solidFill>
                          <a:effectLst/>
                          <a:latin typeface="Arial" panose="020B0604020202020204" pitchFamily="34" charset="0"/>
                          <a:ea typeface="+mn-ea"/>
                          <a:cs typeface="+mn-cs"/>
                        </a:rPr>
                        <a:t>Psihologie</a:t>
                      </a:r>
                      <a:endParaRPr lang="en-US" sz="1000" b="0" i="0" u="none" strike="noStrike" kern="1200" dirty="0">
                        <a:solidFill>
                          <a:srgbClr val="000000"/>
                        </a:solidFill>
                        <a:effectLst/>
                        <a:latin typeface="Arial" panose="020B0604020202020204" pitchFamily="34" charset="0"/>
                        <a:ea typeface="+mn-ea"/>
                        <a:cs typeface="+mn-cs"/>
                      </a:endParaRPr>
                    </a:p>
                  </a:txBody>
                  <a:tcPr marL="9525" marR="9525" marT="9525" marB="0" anchor="ctr"/>
                </a:tc>
                <a:tc>
                  <a:txBody>
                    <a:bodyPr/>
                    <a:lstStyle/>
                    <a:p>
                      <a:endParaRPr lang="en-US" sz="1000" dirty="0"/>
                    </a:p>
                  </a:txBody>
                  <a:tcPr/>
                </a:tc>
                <a:extLst>
                  <a:ext uri="{0D108BD9-81ED-4DB2-BD59-A6C34878D82A}">
                    <a16:rowId xmlns:a16="http://schemas.microsoft.com/office/drawing/2014/main" val="1162290110"/>
                  </a:ext>
                </a:extLst>
              </a:tr>
              <a:tr h="299310">
                <a:tc>
                  <a:txBody>
                    <a:bodyPr/>
                    <a:lstStyle/>
                    <a:p>
                      <a:r>
                        <a:rPr lang="it-IT" sz="1000" b="0" i="0" u="none" strike="noStrike" kern="1200" dirty="0" smtClean="0">
                          <a:solidFill>
                            <a:srgbClr val="000000"/>
                          </a:solidFill>
                          <a:effectLst/>
                          <a:latin typeface="Arial" panose="020B0604020202020204" pitchFamily="34" charset="0"/>
                          <a:ea typeface="+mn-ea"/>
                          <a:cs typeface="+mn-cs"/>
                        </a:rPr>
                        <a:t>0314 Sociologie </a:t>
                      </a:r>
                      <a:r>
                        <a:rPr lang="it-IT" sz="1000" b="0" i="0" u="none" strike="noStrike" kern="1200" dirty="0" err="1" smtClean="0">
                          <a:solidFill>
                            <a:srgbClr val="000000"/>
                          </a:solidFill>
                          <a:effectLst/>
                          <a:latin typeface="Arial" panose="020B0604020202020204" pitchFamily="34" charset="0"/>
                          <a:ea typeface="+mn-ea"/>
                          <a:cs typeface="+mn-cs"/>
                        </a:rPr>
                        <a:t>şi</a:t>
                      </a:r>
                      <a:r>
                        <a:rPr lang="it-IT" sz="1000" b="0" i="0" u="none" strike="noStrike" kern="1200" dirty="0" smtClean="0">
                          <a:solidFill>
                            <a:srgbClr val="000000"/>
                          </a:solidFill>
                          <a:effectLst/>
                          <a:latin typeface="Arial" panose="020B0604020202020204" pitchFamily="34" charset="0"/>
                          <a:ea typeface="+mn-ea"/>
                          <a:cs typeface="+mn-cs"/>
                        </a:rPr>
                        <a:t> </a:t>
                      </a:r>
                      <a:r>
                        <a:rPr lang="it-IT" sz="1000" b="0" i="0" u="none" strike="noStrike" kern="1200" dirty="0" err="1" smtClean="0">
                          <a:solidFill>
                            <a:srgbClr val="000000"/>
                          </a:solidFill>
                          <a:effectLst/>
                          <a:latin typeface="Arial" panose="020B0604020202020204" pitchFamily="34" charset="0"/>
                          <a:ea typeface="+mn-ea"/>
                          <a:cs typeface="+mn-cs"/>
                        </a:rPr>
                        <a:t>studii</a:t>
                      </a:r>
                      <a:r>
                        <a:rPr lang="it-IT" sz="1000" b="0" i="0" u="none" strike="noStrike" kern="1200" dirty="0" smtClean="0">
                          <a:solidFill>
                            <a:srgbClr val="000000"/>
                          </a:solidFill>
                          <a:effectLst/>
                          <a:latin typeface="Arial" panose="020B0604020202020204" pitchFamily="34" charset="0"/>
                          <a:ea typeface="+mn-ea"/>
                          <a:cs typeface="+mn-cs"/>
                        </a:rPr>
                        <a:t> culturale</a:t>
                      </a:r>
                      <a:endParaRPr lang="en-US" sz="1000" b="0" i="0" u="none" strike="noStrike" kern="1200" dirty="0">
                        <a:solidFill>
                          <a:srgbClr val="000000"/>
                        </a:solidFill>
                        <a:effectLst/>
                        <a:latin typeface="Arial" panose="020B0604020202020204" pitchFamily="34" charset="0"/>
                        <a:ea typeface="+mn-ea"/>
                        <a:cs typeface="+mn-cs"/>
                      </a:endParaRPr>
                    </a:p>
                  </a:txBody>
                  <a:tcPr marL="9525" marR="9525" marT="9525" marB="0" anchor="ctr"/>
                </a:tc>
                <a:tc>
                  <a:txBody>
                    <a:bodyPr/>
                    <a:lstStyle/>
                    <a:p>
                      <a:endParaRPr lang="en-US" sz="1000" dirty="0"/>
                    </a:p>
                  </a:txBody>
                  <a:tcPr/>
                </a:tc>
                <a:extLst>
                  <a:ext uri="{0D108BD9-81ED-4DB2-BD59-A6C34878D82A}">
                    <a16:rowId xmlns:a16="http://schemas.microsoft.com/office/drawing/2014/main" val="3660305202"/>
                  </a:ext>
                </a:extLst>
              </a:tr>
              <a:tr h="299310">
                <a:tc>
                  <a:txBody>
                    <a:bodyPr/>
                    <a:lstStyle/>
                    <a:p>
                      <a:r>
                        <a:rPr lang="en-US" sz="1000" b="1" i="0" u="none" strike="noStrike" kern="1200" dirty="0" smtClean="0">
                          <a:solidFill>
                            <a:srgbClr val="000000"/>
                          </a:solidFill>
                          <a:effectLst/>
                          <a:latin typeface="Arial" panose="020B0604020202020204" pitchFamily="34" charset="0"/>
                          <a:ea typeface="+mn-ea"/>
                          <a:cs typeface="+mn-cs"/>
                        </a:rPr>
                        <a:t>032 </a:t>
                      </a:r>
                      <a:r>
                        <a:rPr lang="en-US" sz="1000" b="1" i="0" u="none" strike="noStrike" kern="1200" dirty="0" err="1" smtClean="0">
                          <a:solidFill>
                            <a:srgbClr val="000000"/>
                          </a:solidFill>
                          <a:effectLst/>
                          <a:latin typeface="Arial" panose="020B0604020202020204" pitchFamily="34" charset="0"/>
                          <a:ea typeface="+mn-ea"/>
                          <a:cs typeface="+mn-cs"/>
                        </a:rPr>
                        <a:t>Jurnalism</a:t>
                      </a:r>
                      <a:r>
                        <a:rPr lang="en-US" sz="1000" b="1" i="0" u="none" strike="noStrike" kern="1200" dirty="0" smtClean="0">
                          <a:solidFill>
                            <a:srgbClr val="000000"/>
                          </a:solidFill>
                          <a:effectLst/>
                          <a:latin typeface="Arial" panose="020B0604020202020204" pitchFamily="34" charset="0"/>
                          <a:ea typeface="+mn-ea"/>
                          <a:cs typeface="+mn-cs"/>
                        </a:rPr>
                        <a:t> </a:t>
                      </a:r>
                      <a:r>
                        <a:rPr lang="en-US" sz="1000" b="1" i="0" u="none" strike="noStrike" kern="1200" dirty="0" err="1" smtClean="0">
                          <a:solidFill>
                            <a:srgbClr val="000000"/>
                          </a:solidFill>
                          <a:effectLst/>
                          <a:latin typeface="Arial" panose="020B0604020202020204" pitchFamily="34" charset="0"/>
                          <a:ea typeface="+mn-ea"/>
                          <a:cs typeface="+mn-cs"/>
                        </a:rPr>
                        <a:t>şi</a:t>
                      </a:r>
                      <a:r>
                        <a:rPr lang="en-US" sz="1000" b="1" i="0" u="none" strike="noStrike" kern="1200" dirty="0" smtClean="0">
                          <a:solidFill>
                            <a:srgbClr val="000000"/>
                          </a:solidFill>
                          <a:effectLst/>
                          <a:latin typeface="Arial" panose="020B0604020202020204" pitchFamily="34" charset="0"/>
                          <a:ea typeface="+mn-ea"/>
                          <a:cs typeface="+mn-cs"/>
                        </a:rPr>
                        <a:t> </a:t>
                      </a:r>
                      <a:r>
                        <a:rPr lang="en-US" sz="1000" b="1" i="0" u="none" strike="noStrike" kern="1200" dirty="0" err="1" smtClean="0">
                          <a:solidFill>
                            <a:srgbClr val="000000"/>
                          </a:solidFill>
                          <a:effectLst/>
                          <a:latin typeface="Arial" panose="020B0604020202020204" pitchFamily="34" charset="0"/>
                          <a:ea typeface="+mn-ea"/>
                          <a:cs typeface="+mn-cs"/>
                        </a:rPr>
                        <a:t>informare</a:t>
                      </a:r>
                      <a:endParaRPr lang="en-US" sz="1000" b="1" i="0" u="none" strike="noStrike" kern="1200" dirty="0">
                        <a:solidFill>
                          <a:srgbClr val="000000"/>
                        </a:solidFill>
                        <a:effectLst/>
                        <a:latin typeface="Arial" panose="020B0604020202020204" pitchFamily="34" charset="0"/>
                        <a:ea typeface="+mn-ea"/>
                        <a:cs typeface="+mn-cs"/>
                      </a:endParaRPr>
                    </a:p>
                  </a:txBody>
                  <a:tcPr marL="9525" marR="9525" marT="9525" marB="0" anchor="ctr"/>
                </a:tc>
                <a:tc>
                  <a:txBody>
                    <a:bodyPr/>
                    <a:lstStyle/>
                    <a:p>
                      <a:endParaRPr lang="en-US" sz="1000" dirty="0"/>
                    </a:p>
                  </a:txBody>
                  <a:tcPr/>
                </a:tc>
                <a:extLst>
                  <a:ext uri="{0D108BD9-81ED-4DB2-BD59-A6C34878D82A}">
                    <a16:rowId xmlns:a16="http://schemas.microsoft.com/office/drawing/2014/main" val="1716727823"/>
                  </a:ext>
                </a:extLst>
              </a:tr>
              <a:tr h="299310">
                <a:tc>
                  <a:txBody>
                    <a:bodyPr/>
                    <a:lstStyle/>
                    <a:p>
                      <a:pPr algn="just" fontAlgn="ctr"/>
                      <a:r>
                        <a:rPr lang="en-US" sz="1000" b="0" i="0" u="none" strike="noStrike" kern="1200" dirty="0" smtClean="0">
                          <a:solidFill>
                            <a:srgbClr val="000000"/>
                          </a:solidFill>
                          <a:effectLst/>
                          <a:latin typeface="Arial" panose="020B0604020202020204" pitchFamily="34" charset="0"/>
                          <a:ea typeface="+mn-ea"/>
                          <a:cs typeface="+mn-cs"/>
                        </a:rPr>
                        <a:t>0321 </a:t>
                      </a:r>
                      <a:r>
                        <a:rPr lang="en-US" sz="1000" b="0" i="0" u="none" strike="noStrike" kern="1200" dirty="0" err="1" smtClean="0">
                          <a:solidFill>
                            <a:srgbClr val="000000"/>
                          </a:solidFill>
                          <a:effectLst/>
                          <a:latin typeface="Arial" panose="020B0604020202020204" pitchFamily="34" charset="0"/>
                          <a:ea typeface="+mn-ea"/>
                          <a:cs typeface="+mn-cs"/>
                        </a:rPr>
                        <a:t>Jurnalism</a:t>
                      </a:r>
                      <a:r>
                        <a:rPr lang="en-US" sz="1000" b="0" i="0" u="none" strike="noStrike" kern="1200" dirty="0" smtClean="0">
                          <a:solidFill>
                            <a:srgbClr val="000000"/>
                          </a:solidFill>
                          <a:effectLst/>
                          <a:latin typeface="Arial" panose="020B0604020202020204" pitchFamily="34" charset="0"/>
                          <a:ea typeface="+mn-ea"/>
                          <a:cs typeface="+mn-cs"/>
                        </a:rPr>
                        <a:t> </a:t>
                      </a:r>
                      <a:r>
                        <a:rPr lang="en-US" sz="1000" b="0" i="0" u="none" strike="noStrike" kern="1200" dirty="0" err="1" smtClean="0">
                          <a:solidFill>
                            <a:srgbClr val="000000"/>
                          </a:solidFill>
                          <a:effectLst/>
                          <a:latin typeface="Arial" panose="020B0604020202020204" pitchFamily="34" charset="0"/>
                          <a:ea typeface="+mn-ea"/>
                          <a:cs typeface="+mn-cs"/>
                        </a:rPr>
                        <a:t>şi</a:t>
                      </a:r>
                      <a:r>
                        <a:rPr lang="en-US" sz="1000" b="0" i="0" u="none" strike="noStrike" kern="1200" dirty="0" smtClean="0">
                          <a:solidFill>
                            <a:srgbClr val="000000"/>
                          </a:solidFill>
                          <a:effectLst/>
                          <a:latin typeface="Arial" panose="020B0604020202020204" pitchFamily="34" charset="0"/>
                          <a:ea typeface="+mn-ea"/>
                          <a:cs typeface="+mn-cs"/>
                        </a:rPr>
                        <a:t> </a:t>
                      </a:r>
                      <a:r>
                        <a:rPr lang="en-US" sz="1000" b="0" i="0" u="none" strike="noStrike" kern="1200" dirty="0" err="1" smtClean="0">
                          <a:solidFill>
                            <a:srgbClr val="000000"/>
                          </a:solidFill>
                          <a:effectLst/>
                          <a:latin typeface="Arial" panose="020B0604020202020204" pitchFamily="34" charset="0"/>
                          <a:ea typeface="+mn-ea"/>
                          <a:cs typeface="+mn-cs"/>
                        </a:rPr>
                        <a:t>realizare</a:t>
                      </a:r>
                      <a:r>
                        <a:rPr lang="en-US" sz="1000" b="0" i="0" u="none" strike="noStrike" kern="1200" dirty="0" smtClean="0">
                          <a:solidFill>
                            <a:srgbClr val="000000"/>
                          </a:solidFill>
                          <a:effectLst/>
                          <a:latin typeface="Arial" panose="020B0604020202020204" pitchFamily="34" charset="0"/>
                          <a:ea typeface="+mn-ea"/>
                          <a:cs typeface="+mn-cs"/>
                        </a:rPr>
                        <a:t> de </a:t>
                      </a:r>
                      <a:r>
                        <a:rPr lang="en-US" sz="1000" b="0" i="0" u="none" strike="noStrike" kern="1200" dirty="0" err="1" smtClean="0">
                          <a:solidFill>
                            <a:srgbClr val="000000"/>
                          </a:solidFill>
                          <a:effectLst/>
                          <a:latin typeface="Arial" panose="020B0604020202020204" pitchFamily="34" charset="0"/>
                          <a:ea typeface="+mn-ea"/>
                          <a:cs typeface="+mn-cs"/>
                        </a:rPr>
                        <a:t>reportaje</a:t>
                      </a:r>
                      <a:endParaRPr lang="en-US" sz="1000" b="0" i="0" u="none" strike="noStrike" kern="1200" dirty="0">
                        <a:solidFill>
                          <a:srgbClr val="000000"/>
                        </a:solidFill>
                        <a:effectLst/>
                        <a:latin typeface="Arial" panose="020B0604020202020204" pitchFamily="34" charset="0"/>
                        <a:ea typeface="+mn-ea"/>
                        <a:cs typeface="+mn-cs"/>
                      </a:endParaRPr>
                    </a:p>
                  </a:txBody>
                  <a:tcPr marL="9525" marR="9525" marT="9525" marB="0" anchor="ctr"/>
                </a:tc>
                <a:tc>
                  <a:txBody>
                    <a:bodyPr/>
                    <a:lstStyle/>
                    <a:p>
                      <a:endParaRPr lang="en-US" sz="1000" dirty="0"/>
                    </a:p>
                  </a:txBody>
                  <a:tcPr/>
                </a:tc>
                <a:extLst>
                  <a:ext uri="{0D108BD9-81ED-4DB2-BD59-A6C34878D82A}">
                    <a16:rowId xmlns:a16="http://schemas.microsoft.com/office/drawing/2014/main" val="4289970111"/>
                  </a:ext>
                </a:extLst>
              </a:tr>
              <a:tr h="299310">
                <a:tc>
                  <a:txBody>
                    <a:bodyPr/>
                    <a:lstStyle/>
                    <a:p>
                      <a:pPr algn="just" fontAlgn="ctr"/>
                      <a:r>
                        <a:rPr lang="en-US" sz="1000" b="0" i="0" u="none" strike="noStrike" kern="1200" dirty="0" smtClean="0">
                          <a:solidFill>
                            <a:srgbClr val="000000"/>
                          </a:solidFill>
                          <a:effectLst/>
                          <a:latin typeface="Arial" panose="020B0604020202020204" pitchFamily="34" charset="0"/>
                          <a:ea typeface="+mn-ea"/>
                          <a:cs typeface="+mn-cs"/>
                        </a:rPr>
                        <a:t>0322 </a:t>
                      </a:r>
                      <a:r>
                        <a:rPr lang="en-US" sz="1000" b="0" i="0" u="none" strike="noStrike" kern="1200" dirty="0" err="1" smtClean="0">
                          <a:solidFill>
                            <a:srgbClr val="000000"/>
                          </a:solidFill>
                          <a:effectLst/>
                          <a:latin typeface="Arial" panose="020B0604020202020204" pitchFamily="34" charset="0"/>
                          <a:ea typeface="+mn-ea"/>
                          <a:cs typeface="+mn-cs"/>
                        </a:rPr>
                        <a:t>Biblioteconomie</a:t>
                      </a:r>
                      <a:r>
                        <a:rPr lang="en-US" sz="1000" b="0" i="0" u="none" strike="noStrike" kern="1200" dirty="0" smtClean="0">
                          <a:solidFill>
                            <a:srgbClr val="000000"/>
                          </a:solidFill>
                          <a:effectLst/>
                          <a:latin typeface="Arial" panose="020B0604020202020204" pitchFamily="34" charset="0"/>
                          <a:ea typeface="+mn-ea"/>
                          <a:cs typeface="+mn-cs"/>
                        </a:rPr>
                        <a:t>, </a:t>
                      </a:r>
                      <a:r>
                        <a:rPr lang="en-US" sz="1000" b="0" i="0" u="none" strike="noStrike" kern="1200" dirty="0" err="1" smtClean="0">
                          <a:solidFill>
                            <a:srgbClr val="000000"/>
                          </a:solidFill>
                          <a:effectLst/>
                          <a:latin typeface="Arial" panose="020B0604020202020204" pitchFamily="34" charset="0"/>
                          <a:ea typeface="+mn-ea"/>
                          <a:cs typeface="+mn-cs"/>
                        </a:rPr>
                        <a:t>ştiinţa</a:t>
                      </a:r>
                      <a:r>
                        <a:rPr lang="en-US" sz="1000" b="0" i="0" u="none" strike="noStrike" kern="1200" dirty="0" smtClean="0">
                          <a:solidFill>
                            <a:srgbClr val="000000"/>
                          </a:solidFill>
                          <a:effectLst/>
                          <a:latin typeface="Arial" panose="020B0604020202020204" pitchFamily="34" charset="0"/>
                          <a:ea typeface="+mn-ea"/>
                          <a:cs typeface="+mn-cs"/>
                        </a:rPr>
                        <a:t> </a:t>
                      </a:r>
                      <a:r>
                        <a:rPr lang="en-US" sz="1000" b="0" i="0" u="none" strike="noStrike" kern="1200" dirty="0" err="1" smtClean="0">
                          <a:solidFill>
                            <a:srgbClr val="000000"/>
                          </a:solidFill>
                          <a:effectLst/>
                          <a:latin typeface="Arial" panose="020B0604020202020204" pitchFamily="34" charset="0"/>
                          <a:ea typeface="+mn-ea"/>
                          <a:cs typeface="+mn-cs"/>
                        </a:rPr>
                        <a:t>informării</a:t>
                      </a:r>
                      <a:r>
                        <a:rPr lang="en-US" sz="1000" b="0" i="0" u="none" strike="noStrike" kern="1200" dirty="0" smtClean="0">
                          <a:solidFill>
                            <a:srgbClr val="000000"/>
                          </a:solidFill>
                          <a:effectLst/>
                          <a:latin typeface="Arial" panose="020B0604020202020204" pitchFamily="34" charset="0"/>
                          <a:ea typeface="+mn-ea"/>
                          <a:cs typeface="+mn-cs"/>
                        </a:rPr>
                        <a:t> </a:t>
                      </a:r>
                      <a:r>
                        <a:rPr lang="en-US" sz="1000" b="0" i="0" u="none" strike="noStrike" kern="1200" dirty="0" err="1" smtClean="0">
                          <a:solidFill>
                            <a:srgbClr val="000000"/>
                          </a:solidFill>
                          <a:effectLst/>
                          <a:latin typeface="Arial" panose="020B0604020202020204" pitchFamily="34" charset="0"/>
                          <a:ea typeface="+mn-ea"/>
                          <a:cs typeface="+mn-cs"/>
                        </a:rPr>
                        <a:t>şi</a:t>
                      </a:r>
                      <a:r>
                        <a:rPr lang="en-US" sz="1000" b="0" i="0" u="none" strike="noStrike" kern="1200" dirty="0" smtClean="0">
                          <a:solidFill>
                            <a:srgbClr val="000000"/>
                          </a:solidFill>
                          <a:effectLst/>
                          <a:latin typeface="Arial" panose="020B0604020202020204" pitchFamily="34" charset="0"/>
                          <a:ea typeface="+mn-ea"/>
                          <a:cs typeface="+mn-cs"/>
                        </a:rPr>
                        <a:t> </a:t>
                      </a:r>
                      <a:r>
                        <a:rPr lang="en-US" sz="1000" b="0" i="0" u="none" strike="noStrike" kern="1200" dirty="0" err="1" smtClean="0">
                          <a:solidFill>
                            <a:srgbClr val="000000"/>
                          </a:solidFill>
                          <a:effectLst/>
                          <a:latin typeface="Arial" panose="020B0604020202020204" pitchFamily="34" charset="0"/>
                          <a:ea typeface="+mn-ea"/>
                          <a:cs typeface="+mn-cs"/>
                        </a:rPr>
                        <a:t>arhivistică</a:t>
                      </a:r>
                      <a:endParaRPr lang="en-US" sz="1000" b="0" i="0" u="none" strike="noStrike" kern="1200" dirty="0">
                        <a:solidFill>
                          <a:srgbClr val="000000"/>
                        </a:solidFill>
                        <a:effectLst/>
                        <a:latin typeface="Arial" panose="020B0604020202020204" pitchFamily="34" charset="0"/>
                        <a:ea typeface="+mn-ea"/>
                        <a:cs typeface="+mn-cs"/>
                      </a:endParaRPr>
                    </a:p>
                  </a:txBody>
                  <a:tcPr marL="9525" marR="9525" marT="9525" marB="0" anchor="ctr"/>
                </a:tc>
                <a:tc>
                  <a:txBody>
                    <a:bodyPr/>
                    <a:lstStyle/>
                    <a:p>
                      <a:endParaRPr lang="en-US" sz="1000" dirty="0"/>
                    </a:p>
                  </a:txBody>
                  <a:tcPr/>
                </a:tc>
                <a:extLst>
                  <a:ext uri="{0D108BD9-81ED-4DB2-BD59-A6C34878D82A}">
                    <a16:rowId xmlns:a16="http://schemas.microsoft.com/office/drawing/2014/main" val="1350218617"/>
                  </a:ext>
                </a:extLst>
              </a:tr>
            </a:tbl>
          </a:graphicData>
        </a:graphic>
      </p:graphicFrame>
      <p:sp>
        <p:nvSpPr>
          <p:cNvPr id="4" name="Slide Number Placeholder 3"/>
          <p:cNvSpPr>
            <a:spLocks noGrp="1"/>
          </p:cNvSpPr>
          <p:nvPr>
            <p:ph type="sldNum" sz="quarter" idx="12"/>
          </p:nvPr>
        </p:nvSpPr>
        <p:spPr/>
        <p:txBody>
          <a:bodyPr/>
          <a:lstStyle/>
          <a:p>
            <a:fld id="{9E50D555-AD09-4184-8F27-884809BFB095}" type="slidenum">
              <a:rPr lang="en-US" smtClean="0"/>
              <a:t>10</a:t>
            </a:fld>
            <a:endParaRPr lang="en-US"/>
          </a:p>
        </p:txBody>
      </p:sp>
    </p:spTree>
    <p:extLst>
      <p:ext uri="{BB962C8B-B14F-4D97-AF65-F5344CB8AC3E}">
        <p14:creationId xmlns:p14="http://schemas.microsoft.com/office/powerpoint/2010/main" val="2977125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4153"/>
            <a:ext cx="10515600" cy="1404851"/>
          </a:xfrm>
        </p:spPr>
        <p:txBody>
          <a:bodyPr>
            <a:normAutofit/>
          </a:bodyPr>
          <a:lstStyle/>
          <a:p>
            <a:pPr algn="ctr"/>
            <a:r>
              <a:rPr lang="en-US" sz="2500" dirty="0" err="1" smtClean="0"/>
              <a:t>Economie</a:t>
            </a:r>
            <a:r>
              <a:rPr lang="en-US" sz="2500" dirty="0" smtClean="0"/>
              <a:t> –</a:t>
            </a:r>
            <a:r>
              <a:rPr lang="en-US" sz="2500" dirty="0" err="1" smtClean="0"/>
              <a:t>Afaceri-Administra</a:t>
            </a:r>
            <a:r>
              <a:rPr lang="ro-RO" sz="2500" dirty="0"/>
              <a:t>ț</a:t>
            </a:r>
            <a:r>
              <a:rPr lang="en-US" sz="2500" dirty="0" err="1" smtClean="0"/>
              <a:t>ie</a:t>
            </a:r>
            <a:r>
              <a:rPr lang="en-US" sz="2500" dirty="0" smtClean="0"/>
              <a:t> –Management </a:t>
            </a:r>
            <a:r>
              <a:rPr lang="ro-RO" sz="2500" dirty="0" smtClean="0"/>
              <a:t/>
            </a:r>
            <a:br>
              <a:rPr lang="ro-RO" sz="2500" dirty="0" smtClean="0"/>
            </a:br>
            <a:r>
              <a:rPr lang="ro-RO" sz="2500" dirty="0"/>
              <a:t>ș</a:t>
            </a:r>
            <a:r>
              <a:rPr lang="en-US" sz="2500" dirty="0" err="1" smtClean="0"/>
              <a:t>i</a:t>
            </a:r>
            <a:r>
              <a:rPr lang="en-US" sz="2500" dirty="0" smtClean="0"/>
              <a:t>  Marketing </a:t>
            </a:r>
            <a:endParaRPr lang="en-US" sz="2500" dirty="0"/>
          </a:p>
        </p:txBody>
      </p:sp>
      <p:sp>
        <p:nvSpPr>
          <p:cNvPr id="3" name="Content Placeholder 2"/>
          <p:cNvSpPr>
            <a:spLocks noGrp="1"/>
          </p:cNvSpPr>
          <p:nvPr>
            <p:ph idx="1"/>
          </p:nvPr>
        </p:nvSpPr>
        <p:spPr>
          <a:xfrm>
            <a:off x="838200" y="2618509"/>
            <a:ext cx="10515600" cy="3558454"/>
          </a:xfrm>
        </p:spPr>
        <p:txBody>
          <a:bodyPr/>
          <a:lstStyle/>
          <a:p>
            <a:pPr algn="ctr"/>
            <a:r>
              <a:rPr lang="en-US" dirty="0" smtClean="0"/>
              <a:t>2.</a:t>
            </a:r>
            <a:r>
              <a:rPr lang="en-US" dirty="0"/>
              <a:t> </a:t>
            </a:r>
            <a:r>
              <a:rPr lang="en-US" dirty="0" err="1" smtClean="0"/>
              <a:t>Afaceri</a:t>
            </a:r>
            <a:r>
              <a:rPr lang="ro-RO" dirty="0" smtClean="0"/>
              <a:t> </a:t>
            </a:r>
            <a:r>
              <a:rPr lang="en-US" dirty="0" smtClean="0"/>
              <a:t>–</a:t>
            </a:r>
            <a:r>
              <a:rPr lang="ro-RO" dirty="0" smtClean="0"/>
              <a:t> </a:t>
            </a:r>
            <a:r>
              <a:rPr lang="en-US" dirty="0" err="1" smtClean="0"/>
              <a:t>Administra</a:t>
            </a:r>
            <a:r>
              <a:rPr lang="ro-RO" dirty="0" smtClean="0"/>
              <a:t>ț</a:t>
            </a:r>
            <a:r>
              <a:rPr lang="en-US" dirty="0" err="1" smtClean="0"/>
              <a:t>ie</a:t>
            </a:r>
            <a:r>
              <a:rPr lang="en-US" dirty="0" smtClean="0"/>
              <a:t> –</a:t>
            </a:r>
            <a:r>
              <a:rPr lang="ro-RO" dirty="0" smtClean="0"/>
              <a:t> </a:t>
            </a:r>
            <a:r>
              <a:rPr lang="en-US" dirty="0" smtClean="0"/>
              <a:t>Management </a:t>
            </a:r>
            <a:r>
              <a:rPr lang="ro-RO" dirty="0" err="1"/>
              <a:t>ș</a:t>
            </a:r>
            <a:r>
              <a:rPr lang="en-US" dirty="0" err="1" smtClean="0"/>
              <a:t>i</a:t>
            </a:r>
            <a:r>
              <a:rPr lang="en-US" dirty="0" smtClean="0"/>
              <a:t>  </a:t>
            </a:r>
            <a:r>
              <a:rPr lang="en-US" dirty="0"/>
              <a:t>Marketing </a:t>
            </a:r>
          </a:p>
        </p:txBody>
      </p:sp>
    </p:spTree>
    <p:extLst>
      <p:ext uri="{BB962C8B-B14F-4D97-AF65-F5344CB8AC3E}">
        <p14:creationId xmlns:p14="http://schemas.microsoft.com/office/powerpoint/2010/main" val="2516858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E50D555-AD09-4184-8F27-884809BFB095}" type="slidenum">
              <a:rPr lang="en-US" smtClean="0"/>
              <a:t>12</a:t>
            </a:fld>
            <a:endParaRPr lang="en-US"/>
          </a:p>
        </p:txBody>
      </p:sp>
      <p:sp>
        <p:nvSpPr>
          <p:cNvPr id="5" name="Rectangle 4"/>
          <p:cNvSpPr/>
          <p:nvPr/>
        </p:nvSpPr>
        <p:spPr>
          <a:xfrm>
            <a:off x="251129" y="2637095"/>
            <a:ext cx="1440019" cy="19349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200" b="1" dirty="0">
                <a:solidFill>
                  <a:schemeClr val="tx1"/>
                </a:solidFill>
              </a:rPr>
              <a:t>04 Afaceri, </a:t>
            </a:r>
            <a:r>
              <a:rPr lang="ro-RO" sz="1200" b="1" dirty="0" err="1">
                <a:solidFill>
                  <a:schemeClr val="tx1"/>
                </a:solidFill>
              </a:rPr>
              <a:t>administraţie</a:t>
            </a:r>
            <a:r>
              <a:rPr lang="ro-RO" sz="1200" b="1" dirty="0">
                <a:solidFill>
                  <a:schemeClr val="tx1"/>
                </a:solidFill>
              </a:rPr>
              <a:t> </a:t>
            </a:r>
            <a:r>
              <a:rPr lang="ro-RO" sz="1200" b="1" dirty="0" err="1">
                <a:solidFill>
                  <a:schemeClr val="tx1"/>
                </a:solidFill>
              </a:rPr>
              <a:t>şi</a:t>
            </a:r>
            <a:r>
              <a:rPr lang="ro-RO" sz="1200" b="1" dirty="0">
                <a:solidFill>
                  <a:schemeClr val="tx1"/>
                </a:solidFill>
              </a:rPr>
              <a:t> </a:t>
            </a:r>
            <a:r>
              <a:rPr lang="ro-RO" sz="1200" b="1" dirty="0" smtClean="0">
                <a:solidFill>
                  <a:schemeClr val="tx1"/>
                </a:solidFill>
              </a:rPr>
              <a:t>drept</a:t>
            </a:r>
          </a:p>
          <a:p>
            <a:endParaRPr lang="ro-RO" sz="1200" b="1" dirty="0" smtClean="0">
              <a:solidFill>
                <a:schemeClr val="tx1"/>
              </a:solidFill>
            </a:endParaRPr>
          </a:p>
          <a:p>
            <a:r>
              <a:rPr lang="ro-RO" sz="1200" b="1" dirty="0">
                <a:solidFill>
                  <a:schemeClr val="tx1"/>
                </a:solidFill>
              </a:rPr>
              <a:t>041 Afaceri </a:t>
            </a:r>
            <a:r>
              <a:rPr lang="ro-RO" sz="1200" b="1" dirty="0" err="1">
                <a:solidFill>
                  <a:schemeClr val="tx1"/>
                </a:solidFill>
              </a:rPr>
              <a:t>şi</a:t>
            </a:r>
            <a:r>
              <a:rPr lang="ro-RO" sz="1200" b="1" dirty="0">
                <a:solidFill>
                  <a:schemeClr val="tx1"/>
                </a:solidFill>
              </a:rPr>
              <a:t> </a:t>
            </a:r>
            <a:r>
              <a:rPr lang="ro-RO" sz="1200" b="1" dirty="0" err="1" smtClean="0">
                <a:solidFill>
                  <a:schemeClr val="tx1"/>
                </a:solidFill>
              </a:rPr>
              <a:t>administraţie</a:t>
            </a:r>
            <a:endParaRPr lang="ro-RO" sz="1200" b="1" dirty="0" smtClean="0">
              <a:solidFill>
                <a:schemeClr val="tx1"/>
              </a:solidFill>
            </a:endParaRPr>
          </a:p>
          <a:p>
            <a:endParaRPr lang="ro-RO" sz="1200" b="1" dirty="0" smtClean="0">
              <a:solidFill>
                <a:schemeClr val="tx1"/>
              </a:solidFill>
            </a:endParaRPr>
          </a:p>
          <a:p>
            <a:r>
              <a:rPr lang="ro-RO" sz="1200" b="1" dirty="0">
                <a:solidFill>
                  <a:srgbClr val="0000FF"/>
                </a:solidFill>
              </a:rPr>
              <a:t>0411 Contabilitate </a:t>
            </a:r>
            <a:r>
              <a:rPr lang="ro-RO" sz="1200" b="1" dirty="0" err="1">
                <a:solidFill>
                  <a:srgbClr val="0000FF"/>
                </a:solidFill>
              </a:rPr>
              <a:t>şi</a:t>
            </a:r>
            <a:r>
              <a:rPr lang="ro-RO" sz="1200" b="1" dirty="0">
                <a:solidFill>
                  <a:srgbClr val="0000FF"/>
                </a:solidFill>
              </a:rPr>
              <a:t> fiscalitate</a:t>
            </a:r>
            <a:endParaRPr lang="en-US" sz="1200" b="1" dirty="0">
              <a:solidFill>
                <a:srgbClr val="0000FF"/>
              </a:solidFill>
            </a:endParaRPr>
          </a:p>
        </p:txBody>
      </p:sp>
      <p:sp>
        <p:nvSpPr>
          <p:cNvPr id="9" name="Rectangle 8"/>
          <p:cNvSpPr/>
          <p:nvPr/>
        </p:nvSpPr>
        <p:spPr>
          <a:xfrm>
            <a:off x="4320599" y="1471353"/>
            <a:ext cx="7574364" cy="525012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o-RO" sz="1600" b="1" dirty="0" smtClean="0">
              <a:solidFill>
                <a:srgbClr val="0000FF"/>
              </a:solidFill>
            </a:endParaRPr>
          </a:p>
          <a:p>
            <a:r>
              <a:rPr lang="ro-RO" sz="1600" b="1" dirty="0" smtClean="0">
                <a:solidFill>
                  <a:srgbClr val="0000FF"/>
                </a:solidFill>
              </a:rPr>
              <a:t>Contabilii</a:t>
            </a:r>
            <a:r>
              <a:rPr lang="ro-RO" sz="1600" dirty="0" smtClean="0">
                <a:solidFill>
                  <a:srgbClr val="0000FF"/>
                </a:solidFill>
              </a:rPr>
              <a:t> </a:t>
            </a:r>
            <a:r>
              <a:rPr lang="ro-RO" sz="1600" dirty="0">
                <a:solidFill>
                  <a:schemeClr val="tx1"/>
                </a:solidFill>
              </a:rPr>
              <a:t>planifică, organizează </a:t>
            </a:r>
            <a:r>
              <a:rPr lang="ro-RO" sz="1600" dirty="0" err="1">
                <a:solidFill>
                  <a:schemeClr val="tx1"/>
                </a:solidFill>
              </a:rPr>
              <a:t>şi</a:t>
            </a:r>
            <a:r>
              <a:rPr lang="ro-RO" sz="1600" dirty="0">
                <a:solidFill>
                  <a:schemeClr val="tx1"/>
                </a:solidFill>
              </a:rPr>
              <a:t> administrează sistemele de contabilitate pentru persoane fizice </a:t>
            </a:r>
            <a:r>
              <a:rPr lang="ro-RO" sz="1600" dirty="0" err="1">
                <a:solidFill>
                  <a:schemeClr val="tx1"/>
                </a:solidFill>
              </a:rPr>
              <a:t>şi</a:t>
            </a:r>
            <a:r>
              <a:rPr lang="ro-RO" sz="1600" dirty="0">
                <a:solidFill>
                  <a:schemeClr val="tx1"/>
                </a:solidFill>
              </a:rPr>
              <a:t> persoane juridice (</a:t>
            </a:r>
            <a:r>
              <a:rPr lang="ro-RO" sz="1600" dirty="0" err="1">
                <a:solidFill>
                  <a:schemeClr val="tx1"/>
                </a:solidFill>
              </a:rPr>
              <a:t>instituţii</a:t>
            </a:r>
            <a:r>
              <a:rPr lang="ro-RO" sz="1600" dirty="0">
                <a:solidFill>
                  <a:schemeClr val="tx1"/>
                </a:solidFill>
              </a:rPr>
              <a:t>). Unele </a:t>
            </a:r>
            <a:r>
              <a:rPr lang="ro-RO" sz="1600" dirty="0" err="1">
                <a:solidFill>
                  <a:schemeClr val="tx1"/>
                </a:solidFill>
              </a:rPr>
              <a:t>ocupaţii</a:t>
            </a:r>
            <a:r>
              <a:rPr lang="ro-RO" sz="1600" dirty="0">
                <a:solidFill>
                  <a:schemeClr val="tx1"/>
                </a:solidFill>
              </a:rPr>
              <a:t> clasificate aici se referă la analizarea </a:t>
            </a:r>
            <a:r>
              <a:rPr lang="ro-RO" sz="1600" dirty="0" err="1">
                <a:solidFill>
                  <a:schemeClr val="tx1"/>
                </a:solidFill>
              </a:rPr>
              <a:t>şi</a:t>
            </a:r>
            <a:r>
              <a:rPr lang="ro-RO" sz="1600" dirty="0">
                <a:solidFill>
                  <a:schemeClr val="tx1"/>
                </a:solidFill>
              </a:rPr>
              <a:t> examinarea </a:t>
            </a:r>
            <a:r>
              <a:rPr lang="ro-RO" sz="1600" dirty="0" err="1">
                <a:solidFill>
                  <a:schemeClr val="tx1"/>
                </a:solidFill>
              </a:rPr>
              <a:t>situaţiilor</a:t>
            </a:r>
            <a:r>
              <a:rPr lang="ro-RO" sz="1600" dirty="0">
                <a:solidFill>
                  <a:schemeClr val="tx1"/>
                </a:solidFill>
              </a:rPr>
              <a:t> contabile </a:t>
            </a:r>
            <a:r>
              <a:rPr lang="ro-RO" sz="1600" dirty="0" err="1">
                <a:solidFill>
                  <a:schemeClr val="tx1"/>
                </a:solidFill>
              </a:rPr>
              <a:t>şi</a:t>
            </a:r>
            <a:r>
              <a:rPr lang="ro-RO" sz="1600" dirty="0">
                <a:solidFill>
                  <a:schemeClr val="tx1"/>
                </a:solidFill>
              </a:rPr>
              <a:t> financiare ale persoanelor fizice </a:t>
            </a:r>
            <a:r>
              <a:rPr lang="ro-RO" sz="1600" dirty="0" err="1">
                <a:solidFill>
                  <a:schemeClr val="tx1"/>
                </a:solidFill>
              </a:rPr>
              <a:t>şi</a:t>
            </a:r>
            <a:r>
              <a:rPr lang="ro-RO" sz="1600" dirty="0">
                <a:solidFill>
                  <a:schemeClr val="tx1"/>
                </a:solidFill>
              </a:rPr>
              <a:t> ale persoanelor juridice, pentru a asigura </a:t>
            </a:r>
            <a:r>
              <a:rPr lang="ro-RO" sz="1600" dirty="0" err="1">
                <a:solidFill>
                  <a:schemeClr val="tx1"/>
                </a:solidFill>
              </a:rPr>
              <a:t>acurateţea</a:t>
            </a:r>
            <a:r>
              <a:rPr lang="ro-RO" sz="1600" dirty="0">
                <a:solidFill>
                  <a:schemeClr val="tx1"/>
                </a:solidFill>
              </a:rPr>
              <a:t> </a:t>
            </a:r>
            <a:r>
              <a:rPr lang="ro-RO" sz="1600" dirty="0" err="1">
                <a:solidFill>
                  <a:schemeClr val="tx1"/>
                </a:solidFill>
              </a:rPr>
              <a:t>şi</a:t>
            </a:r>
            <a:r>
              <a:rPr lang="ro-RO" sz="1600" dirty="0">
                <a:solidFill>
                  <a:schemeClr val="tx1"/>
                </a:solidFill>
              </a:rPr>
              <a:t> conformitatea cu standardele </a:t>
            </a:r>
            <a:r>
              <a:rPr lang="ro-RO" sz="1600" dirty="0" err="1">
                <a:solidFill>
                  <a:schemeClr val="tx1"/>
                </a:solidFill>
              </a:rPr>
              <a:t>şi</a:t>
            </a:r>
            <a:r>
              <a:rPr lang="ro-RO" sz="1600" dirty="0">
                <a:solidFill>
                  <a:schemeClr val="tx1"/>
                </a:solidFill>
              </a:rPr>
              <a:t> procedurile contabile stabilite.</a:t>
            </a:r>
            <a:endParaRPr lang="en-US" sz="1600" dirty="0">
              <a:solidFill>
                <a:schemeClr val="tx1"/>
              </a:solidFill>
            </a:endParaRPr>
          </a:p>
          <a:p>
            <a:endParaRPr lang="ro-RO" sz="1600" dirty="0" smtClean="0">
              <a:solidFill>
                <a:schemeClr val="tx1"/>
              </a:solidFill>
            </a:endParaRPr>
          </a:p>
          <a:p>
            <a:r>
              <a:rPr lang="ro-RO" sz="1600" dirty="0" smtClean="0">
                <a:solidFill>
                  <a:schemeClr val="tx1"/>
                </a:solidFill>
              </a:rPr>
              <a:t>Sarcinile </a:t>
            </a:r>
            <a:r>
              <a:rPr lang="ro-RO" sz="1600" dirty="0">
                <a:solidFill>
                  <a:schemeClr val="tx1"/>
                </a:solidFill>
              </a:rPr>
              <a:t>includ:</a:t>
            </a:r>
            <a:endParaRPr lang="en-US" sz="1600" dirty="0">
              <a:solidFill>
                <a:schemeClr val="tx1"/>
              </a:solidFill>
            </a:endParaRPr>
          </a:p>
          <a:p>
            <a:r>
              <a:rPr lang="ro-RO" sz="1600" dirty="0">
                <a:solidFill>
                  <a:schemeClr val="tx1"/>
                </a:solidFill>
              </a:rPr>
              <a:t>(a) acordarea de asistență cu privire la, planificarea și implementarea de sisteme și politici bugetare, de control a conturilor și alte politici contabile;</a:t>
            </a:r>
            <a:endParaRPr lang="en-US" sz="1600" dirty="0">
              <a:solidFill>
                <a:schemeClr val="tx1"/>
              </a:solidFill>
            </a:endParaRPr>
          </a:p>
          <a:p>
            <a:r>
              <a:rPr lang="ro-RO" sz="1600" dirty="0">
                <a:solidFill>
                  <a:schemeClr val="tx1"/>
                </a:solidFill>
              </a:rPr>
              <a:t>(b) întocmirea și avizarea situațiilor financiare pentru a fi prezentate conducerii, acționarilor și altor organe prevăzute de lege;</a:t>
            </a:r>
            <a:endParaRPr lang="en-US" sz="1600" dirty="0">
              <a:solidFill>
                <a:schemeClr val="tx1"/>
              </a:solidFill>
            </a:endParaRPr>
          </a:p>
          <a:p>
            <a:r>
              <a:rPr lang="ro-RO" sz="1600" dirty="0">
                <a:solidFill>
                  <a:schemeClr val="tx1"/>
                </a:solidFill>
              </a:rPr>
              <a:t>(c) întocmirea declarațiilor de venituri, consilierea cu privire la probleme legate de impozitare și contestarea plângerilor în fața autorităților fiscale;</a:t>
            </a:r>
            <a:endParaRPr lang="en-US" sz="1600" dirty="0">
              <a:solidFill>
                <a:schemeClr val="tx1"/>
              </a:solidFill>
            </a:endParaRPr>
          </a:p>
          <a:p>
            <a:r>
              <a:rPr lang="ro-RO" sz="1600" dirty="0">
                <a:solidFill>
                  <a:schemeClr val="tx1"/>
                </a:solidFill>
              </a:rPr>
              <a:t>(d) întocmirea sau raportarea de previziuni de profit și bugete;</a:t>
            </a:r>
            <a:endParaRPr lang="en-US" sz="1600" dirty="0">
              <a:solidFill>
                <a:schemeClr val="tx1"/>
              </a:solidFill>
            </a:endParaRPr>
          </a:p>
          <a:p>
            <a:r>
              <a:rPr lang="ro-RO" sz="1600" dirty="0">
                <a:solidFill>
                  <a:schemeClr val="tx1"/>
                </a:solidFill>
              </a:rPr>
              <a:t>(e) derularea de anchete financiare privind aspecte cum ar fi suspiciunea de fraudă, insolvență și faliment;</a:t>
            </a:r>
            <a:endParaRPr lang="en-US" sz="1600" dirty="0">
              <a:solidFill>
                <a:schemeClr val="tx1"/>
              </a:solidFill>
            </a:endParaRPr>
          </a:p>
          <a:p>
            <a:r>
              <a:rPr lang="ro-RO" sz="1600" dirty="0">
                <a:solidFill>
                  <a:schemeClr val="tx1"/>
                </a:solidFill>
              </a:rPr>
              <a:t>(f) auditarea conturilor și menținerea evidențelor contabile;</a:t>
            </a:r>
            <a:endParaRPr lang="en-US" sz="1600" dirty="0">
              <a:solidFill>
                <a:schemeClr val="tx1"/>
              </a:solidFill>
            </a:endParaRPr>
          </a:p>
          <a:p>
            <a:r>
              <a:rPr lang="ro-RO" sz="1600" dirty="0">
                <a:solidFill>
                  <a:schemeClr val="tx1"/>
                </a:solidFill>
              </a:rPr>
              <a:t>(g) derularea de anchete și consilierea conducerii cu privire la aspecte financiare legate de productivitate, stocuri, vânzări, produse noi, etc.;</a:t>
            </a:r>
            <a:endParaRPr lang="en-US" sz="1600" dirty="0">
              <a:solidFill>
                <a:schemeClr val="tx1"/>
              </a:solidFill>
            </a:endParaRPr>
          </a:p>
          <a:p>
            <a:r>
              <a:rPr lang="ro-RO" sz="1600" dirty="0">
                <a:solidFill>
                  <a:schemeClr val="tx1"/>
                </a:solidFill>
              </a:rPr>
              <a:t>(h) crearea și controlarea se sisteme pentru a stabili costul unitar al produselor și serviciilor.</a:t>
            </a:r>
            <a:endParaRPr lang="en-US" sz="1600" dirty="0">
              <a:solidFill>
                <a:schemeClr val="tx1"/>
              </a:solidFill>
            </a:endParaRPr>
          </a:p>
        </p:txBody>
      </p:sp>
      <p:sp>
        <p:nvSpPr>
          <p:cNvPr id="10" name="Rectangle 9"/>
          <p:cNvSpPr/>
          <p:nvPr/>
        </p:nvSpPr>
        <p:spPr>
          <a:xfrm>
            <a:off x="2148348" y="2277320"/>
            <a:ext cx="1806490" cy="26544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sz="1200" b="1" dirty="0" smtClean="0">
              <a:solidFill>
                <a:schemeClr val="tx1"/>
              </a:solidFill>
            </a:endParaRPr>
          </a:p>
          <a:p>
            <a:r>
              <a:rPr lang="en-US" sz="1200" b="1" dirty="0">
                <a:solidFill>
                  <a:srgbClr val="0000FF"/>
                </a:solidFill>
              </a:rPr>
              <a:t>2411 </a:t>
            </a:r>
            <a:r>
              <a:rPr lang="en-US" sz="1200" b="1" dirty="0" err="1">
                <a:solidFill>
                  <a:srgbClr val="0000FF"/>
                </a:solidFill>
              </a:rPr>
              <a:t>Contabili</a:t>
            </a:r>
            <a:endParaRPr lang="en-US" sz="1200" b="1" dirty="0">
              <a:solidFill>
                <a:srgbClr val="0000FF"/>
              </a:solidFill>
            </a:endParaRPr>
          </a:p>
          <a:p>
            <a:r>
              <a:rPr lang="en-US" sz="1200" dirty="0">
                <a:solidFill>
                  <a:schemeClr val="tx1"/>
                </a:solidFill>
              </a:rPr>
              <a:t>2412 </a:t>
            </a:r>
            <a:r>
              <a:rPr lang="en-US" sz="1200" dirty="0" err="1">
                <a:solidFill>
                  <a:schemeClr val="tx1"/>
                </a:solidFill>
              </a:rPr>
              <a:t>Specialişti</a:t>
            </a:r>
            <a:r>
              <a:rPr lang="en-US" sz="1200" dirty="0">
                <a:solidFill>
                  <a:schemeClr val="tx1"/>
                </a:solidFill>
              </a:rPr>
              <a:t> </a:t>
            </a:r>
            <a:r>
              <a:rPr lang="en-US" sz="1200" dirty="0" err="1">
                <a:solidFill>
                  <a:schemeClr val="tx1"/>
                </a:solidFill>
              </a:rPr>
              <a:t>și</a:t>
            </a:r>
            <a:r>
              <a:rPr lang="en-US" sz="1200" dirty="0">
                <a:solidFill>
                  <a:schemeClr val="tx1"/>
                </a:solidFill>
              </a:rPr>
              <a:t> </a:t>
            </a:r>
            <a:r>
              <a:rPr lang="en-US" sz="1200" dirty="0" err="1">
                <a:solidFill>
                  <a:schemeClr val="tx1"/>
                </a:solidFill>
              </a:rPr>
              <a:t>consultanţi</a:t>
            </a:r>
            <a:r>
              <a:rPr lang="en-US" sz="1200" dirty="0">
                <a:solidFill>
                  <a:schemeClr val="tx1"/>
                </a:solidFill>
              </a:rPr>
              <a:t> </a:t>
            </a:r>
            <a:r>
              <a:rPr lang="en-US" sz="1200" dirty="0" err="1">
                <a:solidFill>
                  <a:schemeClr val="tx1"/>
                </a:solidFill>
              </a:rPr>
              <a:t>în</a:t>
            </a:r>
            <a:r>
              <a:rPr lang="en-US" sz="1200" dirty="0">
                <a:solidFill>
                  <a:schemeClr val="tx1"/>
                </a:solidFill>
              </a:rPr>
              <a:t> </a:t>
            </a:r>
            <a:r>
              <a:rPr lang="en-US" sz="1200" dirty="0" err="1">
                <a:solidFill>
                  <a:schemeClr val="tx1"/>
                </a:solidFill>
              </a:rPr>
              <a:t>domeniul</a:t>
            </a:r>
            <a:r>
              <a:rPr lang="en-US" sz="1200" dirty="0">
                <a:solidFill>
                  <a:schemeClr val="tx1"/>
                </a:solidFill>
              </a:rPr>
              <a:t> </a:t>
            </a:r>
            <a:r>
              <a:rPr lang="en-US" sz="1200" dirty="0" err="1">
                <a:solidFill>
                  <a:schemeClr val="tx1"/>
                </a:solidFill>
              </a:rPr>
              <a:t>financiar</a:t>
            </a:r>
            <a:r>
              <a:rPr lang="en-US" sz="1200" dirty="0">
                <a:solidFill>
                  <a:schemeClr val="tx1"/>
                </a:solidFill>
              </a:rPr>
              <a:t> </a:t>
            </a:r>
            <a:r>
              <a:rPr lang="en-US" sz="1200" dirty="0" err="1">
                <a:solidFill>
                  <a:schemeClr val="tx1"/>
                </a:solidFill>
              </a:rPr>
              <a:t>şi</a:t>
            </a:r>
            <a:r>
              <a:rPr lang="en-US" sz="1200" dirty="0">
                <a:solidFill>
                  <a:schemeClr val="tx1"/>
                </a:solidFill>
              </a:rPr>
              <a:t> al </a:t>
            </a:r>
            <a:r>
              <a:rPr lang="en-US" sz="1200" dirty="0" err="1">
                <a:solidFill>
                  <a:schemeClr val="tx1"/>
                </a:solidFill>
              </a:rPr>
              <a:t>investiţiilor</a:t>
            </a:r>
            <a:endParaRPr lang="en-US" sz="1200" dirty="0">
              <a:solidFill>
                <a:schemeClr val="tx1"/>
              </a:solidFill>
            </a:endParaRPr>
          </a:p>
          <a:p>
            <a:r>
              <a:rPr lang="en-US" sz="1200" dirty="0">
                <a:solidFill>
                  <a:schemeClr val="tx1"/>
                </a:solidFill>
              </a:rPr>
              <a:t>2413 </a:t>
            </a:r>
            <a:r>
              <a:rPr lang="en-US" sz="1200" dirty="0" err="1">
                <a:solidFill>
                  <a:schemeClr val="tx1"/>
                </a:solidFill>
              </a:rPr>
              <a:t>Analişti</a:t>
            </a:r>
            <a:r>
              <a:rPr lang="en-US" sz="1200" dirty="0">
                <a:solidFill>
                  <a:schemeClr val="tx1"/>
                </a:solidFill>
              </a:rPr>
              <a:t> </a:t>
            </a:r>
            <a:r>
              <a:rPr lang="en-US" sz="1200" dirty="0" err="1">
                <a:solidFill>
                  <a:schemeClr val="tx1"/>
                </a:solidFill>
              </a:rPr>
              <a:t>financiari</a:t>
            </a:r>
            <a:endParaRPr lang="en-US" sz="1200" dirty="0">
              <a:solidFill>
                <a:schemeClr val="tx1"/>
              </a:solidFill>
            </a:endParaRPr>
          </a:p>
          <a:p>
            <a:endParaRPr lang="en-US" sz="1200" b="1" dirty="0">
              <a:solidFill>
                <a:schemeClr val="tx1"/>
              </a:solidFill>
            </a:endParaRPr>
          </a:p>
        </p:txBody>
      </p:sp>
      <p:cxnSp>
        <p:nvCxnSpPr>
          <p:cNvPr id="13" name="Straight Arrow Connector 12"/>
          <p:cNvCxnSpPr>
            <a:stCxn id="5" idx="3"/>
            <a:endCxn id="10" idx="1"/>
          </p:cNvCxnSpPr>
          <p:nvPr/>
        </p:nvCxnSpPr>
        <p:spPr>
          <a:xfrm>
            <a:off x="1691148" y="3604548"/>
            <a:ext cx="457200" cy="0"/>
          </a:xfrm>
          <a:prstGeom prst="straightConnector1">
            <a:avLst/>
          </a:prstGeom>
          <a:ln w="0">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51129" y="1917545"/>
            <a:ext cx="1192143" cy="5428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rgbClr val="7030A0"/>
                </a:solidFill>
              </a:rPr>
              <a:t>ISCED-F</a:t>
            </a:r>
            <a:endParaRPr lang="en-US" b="1" dirty="0">
              <a:solidFill>
                <a:srgbClr val="7030A0"/>
              </a:solidFill>
            </a:endParaRPr>
          </a:p>
        </p:txBody>
      </p:sp>
      <p:sp>
        <p:nvSpPr>
          <p:cNvPr id="20" name="Rectangle 19"/>
          <p:cNvSpPr/>
          <p:nvPr/>
        </p:nvSpPr>
        <p:spPr>
          <a:xfrm>
            <a:off x="5863020" y="802075"/>
            <a:ext cx="1792897" cy="5428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chemeClr val="tx1"/>
                </a:solidFill>
              </a:rPr>
              <a:t>Sarcini</a:t>
            </a:r>
          </a:p>
          <a:p>
            <a:pPr algn="ctr"/>
            <a:r>
              <a:rPr lang="ro-RO" sz="1600" b="1" dirty="0" smtClean="0">
                <a:solidFill>
                  <a:schemeClr val="tx1"/>
                </a:solidFill>
              </a:rPr>
              <a:t>ISCO-08</a:t>
            </a:r>
            <a:endParaRPr lang="ro-RO" sz="1600" b="1" dirty="0">
              <a:solidFill>
                <a:schemeClr val="tx1"/>
              </a:solidFill>
            </a:endParaRPr>
          </a:p>
        </p:txBody>
      </p:sp>
      <p:cxnSp>
        <p:nvCxnSpPr>
          <p:cNvPr id="25" name="Straight Arrow Connector 24"/>
          <p:cNvCxnSpPr/>
          <p:nvPr/>
        </p:nvCxnSpPr>
        <p:spPr>
          <a:xfrm>
            <a:off x="3954838" y="3648895"/>
            <a:ext cx="36576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161941" y="802075"/>
            <a:ext cx="1792897" cy="14546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rgbClr val="7030A0"/>
                </a:solidFill>
              </a:rPr>
              <a:t>COR</a:t>
            </a:r>
          </a:p>
          <a:p>
            <a:r>
              <a:rPr lang="ro-RO" sz="1200" b="1" dirty="0" smtClean="0">
                <a:solidFill>
                  <a:srgbClr val="7030A0"/>
                </a:solidFill>
              </a:rPr>
              <a:t>24 </a:t>
            </a:r>
            <a:r>
              <a:rPr lang="ro-RO" sz="1200" b="1" dirty="0">
                <a:solidFill>
                  <a:srgbClr val="7030A0"/>
                </a:solidFill>
              </a:rPr>
              <a:t>– Specialiști în domeniul administrativ-comercial</a:t>
            </a:r>
          </a:p>
          <a:p>
            <a:r>
              <a:rPr lang="ro-RO" sz="1200" b="1" dirty="0" smtClean="0">
                <a:solidFill>
                  <a:srgbClr val="7030A0"/>
                </a:solidFill>
              </a:rPr>
              <a:t>241 </a:t>
            </a:r>
            <a:r>
              <a:rPr lang="ro-RO" sz="1200" b="1" dirty="0">
                <a:solidFill>
                  <a:srgbClr val="7030A0"/>
                </a:solidFill>
              </a:rPr>
              <a:t>– Specialiști în domeniul </a:t>
            </a:r>
            <a:r>
              <a:rPr lang="ro-RO" sz="1200" b="1" dirty="0" smtClean="0">
                <a:solidFill>
                  <a:srgbClr val="7030A0"/>
                </a:solidFill>
              </a:rPr>
              <a:t>finanțelor</a:t>
            </a:r>
            <a:endParaRPr lang="ro-RO" sz="1200" b="1" dirty="0">
              <a:solidFill>
                <a:schemeClr val="tx1"/>
              </a:solidFill>
            </a:endParaRPr>
          </a:p>
        </p:txBody>
      </p:sp>
    </p:spTree>
    <p:extLst>
      <p:ext uri="{BB962C8B-B14F-4D97-AF65-F5344CB8AC3E}">
        <p14:creationId xmlns:p14="http://schemas.microsoft.com/office/powerpoint/2010/main" val="29545826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E50D555-AD09-4184-8F27-884809BFB095}" type="slidenum">
              <a:rPr lang="en-US" smtClean="0"/>
              <a:t>13</a:t>
            </a:fld>
            <a:endParaRPr lang="en-US"/>
          </a:p>
        </p:txBody>
      </p:sp>
      <p:sp>
        <p:nvSpPr>
          <p:cNvPr id="5" name="Rectangle 4"/>
          <p:cNvSpPr/>
          <p:nvPr/>
        </p:nvSpPr>
        <p:spPr>
          <a:xfrm>
            <a:off x="278315" y="2675496"/>
            <a:ext cx="1440019" cy="19349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200" b="1" dirty="0">
                <a:solidFill>
                  <a:schemeClr val="tx1"/>
                </a:solidFill>
              </a:rPr>
              <a:t>04 Afaceri, </a:t>
            </a:r>
            <a:r>
              <a:rPr lang="ro-RO" sz="1200" b="1" dirty="0" err="1">
                <a:solidFill>
                  <a:schemeClr val="tx1"/>
                </a:solidFill>
              </a:rPr>
              <a:t>administraţie</a:t>
            </a:r>
            <a:r>
              <a:rPr lang="ro-RO" sz="1200" b="1" dirty="0">
                <a:solidFill>
                  <a:schemeClr val="tx1"/>
                </a:solidFill>
              </a:rPr>
              <a:t> </a:t>
            </a:r>
            <a:r>
              <a:rPr lang="ro-RO" sz="1200" b="1" dirty="0" err="1">
                <a:solidFill>
                  <a:schemeClr val="tx1"/>
                </a:solidFill>
              </a:rPr>
              <a:t>şi</a:t>
            </a:r>
            <a:r>
              <a:rPr lang="ro-RO" sz="1200" b="1" dirty="0">
                <a:solidFill>
                  <a:schemeClr val="tx1"/>
                </a:solidFill>
              </a:rPr>
              <a:t> </a:t>
            </a:r>
            <a:r>
              <a:rPr lang="ro-RO" sz="1200" b="1" dirty="0" smtClean="0">
                <a:solidFill>
                  <a:schemeClr val="tx1"/>
                </a:solidFill>
              </a:rPr>
              <a:t>drept</a:t>
            </a:r>
          </a:p>
          <a:p>
            <a:endParaRPr lang="ro-RO" sz="1200" b="1" dirty="0" smtClean="0">
              <a:solidFill>
                <a:schemeClr val="tx1"/>
              </a:solidFill>
            </a:endParaRPr>
          </a:p>
          <a:p>
            <a:r>
              <a:rPr lang="ro-RO" sz="1200" b="1" dirty="0">
                <a:solidFill>
                  <a:schemeClr val="tx1"/>
                </a:solidFill>
              </a:rPr>
              <a:t>041 Afaceri </a:t>
            </a:r>
            <a:r>
              <a:rPr lang="ro-RO" sz="1200" b="1" dirty="0" err="1">
                <a:solidFill>
                  <a:schemeClr val="tx1"/>
                </a:solidFill>
              </a:rPr>
              <a:t>şi</a:t>
            </a:r>
            <a:r>
              <a:rPr lang="ro-RO" sz="1200" b="1" dirty="0">
                <a:solidFill>
                  <a:schemeClr val="tx1"/>
                </a:solidFill>
              </a:rPr>
              <a:t> </a:t>
            </a:r>
            <a:r>
              <a:rPr lang="ro-RO" sz="1200" b="1" dirty="0" err="1" smtClean="0">
                <a:solidFill>
                  <a:schemeClr val="tx1"/>
                </a:solidFill>
              </a:rPr>
              <a:t>administraţie</a:t>
            </a:r>
            <a:endParaRPr lang="ro-RO" sz="1200" b="1" dirty="0" smtClean="0">
              <a:solidFill>
                <a:schemeClr val="tx1"/>
              </a:solidFill>
            </a:endParaRPr>
          </a:p>
          <a:p>
            <a:endParaRPr lang="ro-RO" sz="1200" b="1" dirty="0" smtClean="0">
              <a:solidFill>
                <a:schemeClr val="tx1"/>
              </a:solidFill>
            </a:endParaRPr>
          </a:p>
          <a:p>
            <a:r>
              <a:rPr lang="ro-RO" sz="1200" b="1" dirty="0">
                <a:solidFill>
                  <a:srgbClr val="0000FF"/>
                </a:solidFill>
              </a:rPr>
              <a:t>0412 </a:t>
            </a:r>
            <a:r>
              <a:rPr lang="ro-RO" sz="1200" b="1" dirty="0" err="1">
                <a:solidFill>
                  <a:srgbClr val="0000FF"/>
                </a:solidFill>
              </a:rPr>
              <a:t>Finanţe</a:t>
            </a:r>
            <a:r>
              <a:rPr lang="ro-RO" sz="1200" b="1" dirty="0">
                <a:solidFill>
                  <a:srgbClr val="0000FF"/>
                </a:solidFill>
              </a:rPr>
              <a:t>, bănci </a:t>
            </a:r>
            <a:r>
              <a:rPr lang="ro-RO" sz="1200" b="1" dirty="0" err="1">
                <a:solidFill>
                  <a:srgbClr val="0000FF"/>
                </a:solidFill>
              </a:rPr>
              <a:t>şi</a:t>
            </a:r>
            <a:r>
              <a:rPr lang="ro-RO" sz="1200" b="1" dirty="0">
                <a:solidFill>
                  <a:srgbClr val="0000FF"/>
                </a:solidFill>
              </a:rPr>
              <a:t> asigurări</a:t>
            </a:r>
            <a:endParaRPr lang="en-US" sz="1200" b="1" dirty="0">
              <a:solidFill>
                <a:srgbClr val="0000FF"/>
              </a:solidFill>
            </a:endParaRPr>
          </a:p>
        </p:txBody>
      </p:sp>
      <p:sp>
        <p:nvSpPr>
          <p:cNvPr id="9" name="Rectangle 8"/>
          <p:cNvSpPr/>
          <p:nvPr/>
        </p:nvSpPr>
        <p:spPr>
          <a:xfrm>
            <a:off x="4412038" y="1507268"/>
            <a:ext cx="7249020" cy="42832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600" b="1" dirty="0" err="1" smtClean="0">
                <a:solidFill>
                  <a:srgbClr val="0000FF"/>
                </a:solidFill>
              </a:rPr>
              <a:t>Specialiştii</a:t>
            </a:r>
            <a:r>
              <a:rPr lang="ro-RO" sz="1600" b="1" dirty="0" smtClean="0">
                <a:solidFill>
                  <a:srgbClr val="0000FF"/>
                </a:solidFill>
              </a:rPr>
              <a:t> </a:t>
            </a:r>
            <a:r>
              <a:rPr lang="ro-RO" sz="1600" b="1" dirty="0" err="1">
                <a:solidFill>
                  <a:srgbClr val="0000FF"/>
                </a:solidFill>
              </a:rPr>
              <a:t>consultanţi</a:t>
            </a:r>
            <a:r>
              <a:rPr lang="ro-RO" sz="1600" b="1" dirty="0">
                <a:solidFill>
                  <a:srgbClr val="0000FF"/>
                </a:solidFill>
              </a:rPr>
              <a:t> din domeniul financiar </a:t>
            </a:r>
            <a:r>
              <a:rPr lang="ro-RO" sz="1600" b="1" dirty="0" err="1">
                <a:solidFill>
                  <a:srgbClr val="0000FF"/>
                </a:solidFill>
              </a:rPr>
              <a:t>şi</a:t>
            </a:r>
            <a:r>
              <a:rPr lang="ro-RO" sz="1600" b="1" dirty="0">
                <a:solidFill>
                  <a:srgbClr val="0000FF"/>
                </a:solidFill>
              </a:rPr>
              <a:t> al </a:t>
            </a:r>
            <a:r>
              <a:rPr lang="ro-RO" sz="1600" b="1" dirty="0" err="1">
                <a:solidFill>
                  <a:srgbClr val="0000FF"/>
                </a:solidFill>
              </a:rPr>
              <a:t>investiţiilor</a:t>
            </a:r>
            <a:r>
              <a:rPr lang="ro-RO" sz="1600" b="1" dirty="0">
                <a:solidFill>
                  <a:srgbClr val="0000FF"/>
                </a:solidFill>
              </a:rPr>
              <a:t> </a:t>
            </a:r>
            <a:r>
              <a:rPr lang="ro-RO" sz="1600" dirty="0">
                <a:solidFill>
                  <a:schemeClr val="tx1"/>
                </a:solidFill>
              </a:rPr>
              <a:t>dezvoltă planuri financiare pentru persoane fizice </a:t>
            </a:r>
            <a:r>
              <a:rPr lang="ro-RO" sz="1600" dirty="0" err="1">
                <a:solidFill>
                  <a:schemeClr val="tx1"/>
                </a:solidFill>
              </a:rPr>
              <a:t>şi</a:t>
            </a:r>
            <a:r>
              <a:rPr lang="ro-RO" sz="1600" dirty="0">
                <a:solidFill>
                  <a:schemeClr val="tx1"/>
                </a:solidFill>
              </a:rPr>
              <a:t> </a:t>
            </a:r>
            <a:r>
              <a:rPr lang="ro-RO" sz="1600" dirty="0" err="1">
                <a:solidFill>
                  <a:schemeClr val="tx1"/>
                </a:solidFill>
              </a:rPr>
              <a:t>organizaţii</a:t>
            </a:r>
            <a:r>
              <a:rPr lang="ro-RO" sz="1600" dirty="0">
                <a:solidFill>
                  <a:schemeClr val="tx1"/>
                </a:solidFill>
              </a:rPr>
              <a:t>, investesc </a:t>
            </a:r>
            <a:r>
              <a:rPr lang="ro-RO" sz="1600" dirty="0" err="1">
                <a:solidFill>
                  <a:schemeClr val="tx1"/>
                </a:solidFill>
              </a:rPr>
              <a:t>şi</a:t>
            </a:r>
            <a:r>
              <a:rPr lang="ro-RO" sz="1600" dirty="0">
                <a:solidFill>
                  <a:schemeClr val="tx1"/>
                </a:solidFill>
              </a:rPr>
              <a:t> administrează fonduri în numele acestora.</a:t>
            </a:r>
          </a:p>
          <a:p>
            <a:r>
              <a:rPr lang="ro-RO" sz="1600" dirty="0">
                <a:solidFill>
                  <a:schemeClr val="tx1"/>
                </a:solidFill>
              </a:rPr>
              <a:t>Sarcinile includ:</a:t>
            </a:r>
          </a:p>
          <a:p>
            <a:r>
              <a:rPr lang="ro-RO" sz="1600" dirty="0">
                <a:solidFill>
                  <a:schemeClr val="tx1"/>
                </a:solidFill>
              </a:rPr>
              <a:t>(a) crearea și menținerea bazei de clienți;</a:t>
            </a:r>
          </a:p>
          <a:p>
            <a:r>
              <a:rPr lang="ro-RO" sz="1600" dirty="0">
                <a:solidFill>
                  <a:schemeClr val="tx1"/>
                </a:solidFill>
              </a:rPr>
              <a:t>(b) intervievarea clienților pentru a stabili statutul și obiectivele financiare, toleranța față de riscuri și alte informații necesare pentru a crea planuri financiare și strategii de investiții;</a:t>
            </a:r>
          </a:p>
          <a:p>
            <a:r>
              <a:rPr lang="ro-RO" sz="1600" dirty="0">
                <a:solidFill>
                  <a:schemeClr val="tx1"/>
                </a:solidFill>
              </a:rPr>
              <a:t>(c) stabilirea obiectivelor financiare, dezvoltarea și implementarea de strategii pentru a le atinge;</a:t>
            </a:r>
          </a:p>
          <a:p>
            <a:r>
              <a:rPr lang="ro-RO" sz="1600" dirty="0">
                <a:solidFill>
                  <a:schemeClr val="tx1"/>
                </a:solidFill>
              </a:rPr>
              <a:t>(d) organizarea demersurilor pentru cumpărare și vânzare de acțiuni și obligațiuni pentru clienți;</a:t>
            </a:r>
          </a:p>
          <a:p>
            <a:r>
              <a:rPr lang="ro-RO" sz="1600" dirty="0">
                <a:solidFill>
                  <a:schemeClr val="tx1"/>
                </a:solidFill>
              </a:rPr>
              <a:t>(e) monitorizarea performanțelor investițiilor, revizuirea planurilor de investiții pe baza nevoilor modificate și a schimbărilor din piață;</a:t>
            </a:r>
          </a:p>
          <a:p>
            <a:r>
              <a:rPr lang="ro-RO" sz="1600" dirty="0">
                <a:solidFill>
                  <a:schemeClr val="tx1"/>
                </a:solidFill>
              </a:rPr>
              <a:t>(f) recomandarea și organizarea recuperării asigurărilor pentru clienți.</a:t>
            </a:r>
          </a:p>
        </p:txBody>
      </p:sp>
      <p:sp>
        <p:nvSpPr>
          <p:cNvPr id="10" name="Rectangle 9"/>
          <p:cNvSpPr/>
          <p:nvPr/>
        </p:nvSpPr>
        <p:spPr>
          <a:xfrm>
            <a:off x="2161941" y="2256728"/>
            <a:ext cx="1806490" cy="27724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sz="1200" b="1" dirty="0" smtClean="0">
              <a:solidFill>
                <a:schemeClr val="tx1"/>
              </a:solidFill>
            </a:endParaRPr>
          </a:p>
          <a:p>
            <a:r>
              <a:rPr lang="en-US" sz="1200" dirty="0" smtClean="0">
                <a:solidFill>
                  <a:schemeClr val="tx1"/>
                </a:solidFill>
              </a:rPr>
              <a:t>2411 </a:t>
            </a:r>
            <a:r>
              <a:rPr lang="en-US" sz="1200" dirty="0" err="1" smtClean="0">
                <a:solidFill>
                  <a:schemeClr val="tx1"/>
                </a:solidFill>
              </a:rPr>
              <a:t>Contabili</a:t>
            </a:r>
            <a:endParaRPr lang="en-US" sz="1200" dirty="0" smtClean="0">
              <a:solidFill>
                <a:schemeClr val="tx1"/>
              </a:solidFill>
            </a:endParaRPr>
          </a:p>
          <a:p>
            <a:r>
              <a:rPr lang="en-US" sz="1200" b="1" dirty="0" smtClean="0">
                <a:solidFill>
                  <a:srgbClr val="0000FF"/>
                </a:solidFill>
              </a:rPr>
              <a:t>2412 </a:t>
            </a:r>
            <a:r>
              <a:rPr lang="en-US" sz="1200" b="1" dirty="0" err="1">
                <a:solidFill>
                  <a:srgbClr val="0000FF"/>
                </a:solidFill>
              </a:rPr>
              <a:t>Specialişti</a:t>
            </a:r>
            <a:r>
              <a:rPr lang="en-US" sz="1200" b="1" dirty="0">
                <a:solidFill>
                  <a:srgbClr val="0000FF"/>
                </a:solidFill>
              </a:rPr>
              <a:t> </a:t>
            </a:r>
            <a:r>
              <a:rPr lang="en-US" sz="1200" b="1" dirty="0" err="1">
                <a:solidFill>
                  <a:srgbClr val="0000FF"/>
                </a:solidFill>
              </a:rPr>
              <a:t>și</a:t>
            </a:r>
            <a:r>
              <a:rPr lang="en-US" sz="1200" b="1" dirty="0">
                <a:solidFill>
                  <a:srgbClr val="0000FF"/>
                </a:solidFill>
              </a:rPr>
              <a:t> </a:t>
            </a:r>
            <a:r>
              <a:rPr lang="en-US" sz="1200" b="1" dirty="0" err="1">
                <a:solidFill>
                  <a:srgbClr val="0000FF"/>
                </a:solidFill>
              </a:rPr>
              <a:t>consultanţi</a:t>
            </a:r>
            <a:r>
              <a:rPr lang="en-US" sz="1200" b="1" dirty="0">
                <a:solidFill>
                  <a:srgbClr val="0000FF"/>
                </a:solidFill>
              </a:rPr>
              <a:t> </a:t>
            </a:r>
            <a:r>
              <a:rPr lang="en-US" sz="1200" b="1" dirty="0" err="1">
                <a:solidFill>
                  <a:srgbClr val="0000FF"/>
                </a:solidFill>
              </a:rPr>
              <a:t>în</a:t>
            </a:r>
            <a:r>
              <a:rPr lang="en-US" sz="1200" b="1" dirty="0">
                <a:solidFill>
                  <a:srgbClr val="0000FF"/>
                </a:solidFill>
              </a:rPr>
              <a:t> </a:t>
            </a:r>
            <a:r>
              <a:rPr lang="en-US" sz="1200" b="1" dirty="0" err="1">
                <a:solidFill>
                  <a:srgbClr val="0000FF"/>
                </a:solidFill>
              </a:rPr>
              <a:t>domeniul</a:t>
            </a:r>
            <a:r>
              <a:rPr lang="en-US" sz="1200" b="1" dirty="0">
                <a:solidFill>
                  <a:srgbClr val="0000FF"/>
                </a:solidFill>
              </a:rPr>
              <a:t> </a:t>
            </a:r>
            <a:r>
              <a:rPr lang="en-US" sz="1200" b="1" dirty="0" err="1">
                <a:solidFill>
                  <a:srgbClr val="0000FF"/>
                </a:solidFill>
              </a:rPr>
              <a:t>financiar</a:t>
            </a:r>
            <a:r>
              <a:rPr lang="en-US" sz="1200" b="1" dirty="0">
                <a:solidFill>
                  <a:srgbClr val="0000FF"/>
                </a:solidFill>
              </a:rPr>
              <a:t> </a:t>
            </a:r>
            <a:r>
              <a:rPr lang="en-US" sz="1200" b="1" dirty="0" err="1">
                <a:solidFill>
                  <a:srgbClr val="0000FF"/>
                </a:solidFill>
              </a:rPr>
              <a:t>şi</a:t>
            </a:r>
            <a:r>
              <a:rPr lang="en-US" sz="1200" b="1" dirty="0">
                <a:solidFill>
                  <a:srgbClr val="0000FF"/>
                </a:solidFill>
              </a:rPr>
              <a:t> al </a:t>
            </a:r>
            <a:r>
              <a:rPr lang="en-US" sz="1200" b="1" dirty="0" err="1">
                <a:solidFill>
                  <a:srgbClr val="0000FF"/>
                </a:solidFill>
              </a:rPr>
              <a:t>investiţiilor</a:t>
            </a:r>
            <a:endParaRPr lang="en-US" sz="1200" b="1" dirty="0">
              <a:solidFill>
                <a:srgbClr val="0000FF"/>
              </a:solidFill>
            </a:endParaRPr>
          </a:p>
          <a:p>
            <a:r>
              <a:rPr lang="en-US" sz="1200" b="1" dirty="0">
                <a:solidFill>
                  <a:schemeClr val="tx1"/>
                </a:solidFill>
              </a:rPr>
              <a:t>2413 </a:t>
            </a:r>
            <a:r>
              <a:rPr lang="en-US" sz="1200" b="1" dirty="0" err="1">
                <a:solidFill>
                  <a:schemeClr val="tx1"/>
                </a:solidFill>
              </a:rPr>
              <a:t>Analişti</a:t>
            </a:r>
            <a:r>
              <a:rPr lang="en-US" sz="1200" b="1" dirty="0">
                <a:solidFill>
                  <a:schemeClr val="tx1"/>
                </a:solidFill>
              </a:rPr>
              <a:t> </a:t>
            </a:r>
            <a:r>
              <a:rPr lang="en-US" sz="1200" b="1" dirty="0" err="1">
                <a:solidFill>
                  <a:schemeClr val="tx1"/>
                </a:solidFill>
              </a:rPr>
              <a:t>financiari</a:t>
            </a:r>
            <a:endParaRPr lang="en-US" sz="1200" b="1" dirty="0">
              <a:solidFill>
                <a:schemeClr val="tx1"/>
              </a:solidFill>
            </a:endParaRPr>
          </a:p>
          <a:p>
            <a:endParaRPr lang="en-US" sz="1200" dirty="0">
              <a:solidFill>
                <a:schemeClr val="tx1"/>
              </a:solidFill>
            </a:endParaRPr>
          </a:p>
        </p:txBody>
      </p:sp>
      <p:cxnSp>
        <p:nvCxnSpPr>
          <p:cNvPr id="13" name="Straight Arrow Connector 12"/>
          <p:cNvCxnSpPr>
            <a:stCxn id="5" idx="3"/>
            <a:endCxn id="10" idx="1"/>
          </p:cNvCxnSpPr>
          <p:nvPr/>
        </p:nvCxnSpPr>
        <p:spPr>
          <a:xfrm>
            <a:off x="1718334" y="3642949"/>
            <a:ext cx="443607" cy="0"/>
          </a:xfrm>
          <a:prstGeom prst="straightConnector1">
            <a:avLst/>
          </a:prstGeom>
          <a:ln w="0">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51129" y="1917545"/>
            <a:ext cx="1192143" cy="5428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rgbClr val="7030A0"/>
                </a:solidFill>
              </a:rPr>
              <a:t>ISCED-F</a:t>
            </a:r>
            <a:endParaRPr lang="en-US" b="1" dirty="0">
              <a:solidFill>
                <a:srgbClr val="7030A0"/>
              </a:solidFill>
            </a:endParaRPr>
          </a:p>
        </p:txBody>
      </p:sp>
      <p:sp>
        <p:nvSpPr>
          <p:cNvPr id="20" name="Rectangle 19"/>
          <p:cNvSpPr/>
          <p:nvPr/>
        </p:nvSpPr>
        <p:spPr>
          <a:xfrm>
            <a:off x="5879645" y="802075"/>
            <a:ext cx="1792897" cy="5428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chemeClr val="tx1"/>
                </a:solidFill>
              </a:rPr>
              <a:t>Sarcini</a:t>
            </a:r>
          </a:p>
          <a:p>
            <a:pPr algn="ctr"/>
            <a:r>
              <a:rPr lang="ro-RO" sz="1600" b="1" dirty="0" smtClean="0">
                <a:solidFill>
                  <a:schemeClr val="tx1"/>
                </a:solidFill>
              </a:rPr>
              <a:t>ISCO-08</a:t>
            </a:r>
            <a:endParaRPr lang="ro-RO" sz="1600" b="1" dirty="0">
              <a:solidFill>
                <a:schemeClr val="tx1"/>
              </a:solidFill>
            </a:endParaRPr>
          </a:p>
        </p:txBody>
      </p:sp>
      <p:cxnSp>
        <p:nvCxnSpPr>
          <p:cNvPr id="25" name="Straight Arrow Connector 24"/>
          <p:cNvCxnSpPr/>
          <p:nvPr/>
        </p:nvCxnSpPr>
        <p:spPr>
          <a:xfrm>
            <a:off x="3954838" y="3648895"/>
            <a:ext cx="36576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161941" y="802075"/>
            <a:ext cx="1792897" cy="14115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rgbClr val="7030A0"/>
                </a:solidFill>
              </a:rPr>
              <a:t>COR</a:t>
            </a:r>
          </a:p>
          <a:p>
            <a:r>
              <a:rPr lang="ro-RO" sz="1200" b="1" dirty="0" smtClean="0">
                <a:solidFill>
                  <a:srgbClr val="7030A0"/>
                </a:solidFill>
              </a:rPr>
              <a:t>24 </a:t>
            </a:r>
            <a:r>
              <a:rPr lang="ro-RO" sz="1200" b="1" dirty="0">
                <a:solidFill>
                  <a:srgbClr val="7030A0"/>
                </a:solidFill>
              </a:rPr>
              <a:t>– Specialiști în domeniul administrativ-comercial</a:t>
            </a:r>
          </a:p>
          <a:p>
            <a:r>
              <a:rPr lang="ro-RO" sz="1200" b="1" dirty="0" smtClean="0">
                <a:solidFill>
                  <a:srgbClr val="7030A0"/>
                </a:solidFill>
              </a:rPr>
              <a:t>241 </a:t>
            </a:r>
            <a:r>
              <a:rPr lang="ro-RO" sz="1200" b="1" dirty="0">
                <a:solidFill>
                  <a:srgbClr val="7030A0"/>
                </a:solidFill>
              </a:rPr>
              <a:t>– Specialiști în domeniul </a:t>
            </a:r>
            <a:r>
              <a:rPr lang="ro-RO" sz="1200" b="1" dirty="0" smtClean="0">
                <a:solidFill>
                  <a:srgbClr val="7030A0"/>
                </a:solidFill>
              </a:rPr>
              <a:t>finanțelor</a:t>
            </a:r>
            <a:endParaRPr lang="ro-RO" sz="1200" b="1" dirty="0">
              <a:solidFill>
                <a:schemeClr val="tx1"/>
              </a:solidFill>
            </a:endParaRPr>
          </a:p>
        </p:txBody>
      </p:sp>
    </p:spTree>
    <p:extLst>
      <p:ext uri="{BB962C8B-B14F-4D97-AF65-F5344CB8AC3E}">
        <p14:creationId xmlns:p14="http://schemas.microsoft.com/office/powerpoint/2010/main" val="28222826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E50D555-AD09-4184-8F27-884809BFB095}" type="slidenum">
              <a:rPr lang="en-US" smtClean="0"/>
              <a:t>14</a:t>
            </a:fld>
            <a:endParaRPr lang="en-US"/>
          </a:p>
        </p:txBody>
      </p:sp>
      <p:sp>
        <p:nvSpPr>
          <p:cNvPr id="5" name="Rectangle 4"/>
          <p:cNvSpPr/>
          <p:nvPr/>
        </p:nvSpPr>
        <p:spPr>
          <a:xfrm>
            <a:off x="251129" y="2637095"/>
            <a:ext cx="1440019" cy="19349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200" b="1" dirty="0">
                <a:solidFill>
                  <a:schemeClr val="tx1"/>
                </a:solidFill>
              </a:rPr>
              <a:t>04 Afaceri, </a:t>
            </a:r>
            <a:r>
              <a:rPr lang="ro-RO" sz="1200" b="1" dirty="0" err="1">
                <a:solidFill>
                  <a:schemeClr val="tx1"/>
                </a:solidFill>
              </a:rPr>
              <a:t>administraţie</a:t>
            </a:r>
            <a:r>
              <a:rPr lang="ro-RO" sz="1200" b="1" dirty="0">
                <a:solidFill>
                  <a:schemeClr val="tx1"/>
                </a:solidFill>
              </a:rPr>
              <a:t> </a:t>
            </a:r>
            <a:r>
              <a:rPr lang="ro-RO" sz="1200" b="1" dirty="0" err="1">
                <a:solidFill>
                  <a:schemeClr val="tx1"/>
                </a:solidFill>
              </a:rPr>
              <a:t>şi</a:t>
            </a:r>
            <a:r>
              <a:rPr lang="ro-RO" sz="1200" b="1" dirty="0">
                <a:solidFill>
                  <a:schemeClr val="tx1"/>
                </a:solidFill>
              </a:rPr>
              <a:t> </a:t>
            </a:r>
            <a:r>
              <a:rPr lang="ro-RO" sz="1200" b="1" dirty="0" smtClean="0">
                <a:solidFill>
                  <a:schemeClr val="tx1"/>
                </a:solidFill>
              </a:rPr>
              <a:t>drept</a:t>
            </a:r>
          </a:p>
          <a:p>
            <a:endParaRPr lang="ro-RO" sz="1200" b="1" dirty="0" smtClean="0">
              <a:solidFill>
                <a:schemeClr val="tx1"/>
              </a:solidFill>
            </a:endParaRPr>
          </a:p>
          <a:p>
            <a:r>
              <a:rPr lang="ro-RO" sz="1200" b="1" dirty="0">
                <a:solidFill>
                  <a:schemeClr val="tx1"/>
                </a:solidFill>
              </a:rPr>
              <a:t>041 Afaceri </a:t>
            </a:r>
            <a:r>
              <a:rPr lang="ro-RO" sz="1200" b="1" dirty="0" err="1">
                <a:solidFill>
                  <a:schemeClr val="tx1"/>
                </a:solidFill>
              </a:rPr>
              <a:t>şi</a:t>
            </a:r>
            <a:r>
              <a:rPr lang="ro-RO" sz="1200" b="1" dirty="0">
                <a:solidFill>
                  <a:schemeClr val="tx1"/>
                </a:solidFill>
              </a:rPr>
              <a:t> </a:t>
            </a:r>
            <a:r>
              <a:rPr lang="ro-RO" sz="1200" b="1" dirty="0" err="1" smtClean="0">
                <a:solidFill>
                  <a:schemeClr val="tx1"/>
                </a:solidFill>
              </a:rPr>
              <a:t>administraţie</a:t>
            </a:r>
            <a:endParaRPr lang="ro-RO" sz="1200" b="1" dirty="0" smtClean="0">
              <a:solidFill>
                <a:schemeClr val="tx1"/>
              </a:solidFill>
            </a:endParaRPr>
          </a:p>
          <a:p>
            <a:endParaRPr lang="ro-RO" sz="1200" b="1" dirty="0" smtClean="0">
              <a:solidFill>
                <a:schemeClr val="tx1"/>
              </a:solidFill>
            </a:endParaRPr>
          </a:p>
          <a:p>
            <a:r>
              <a:rPr lang="ro-RO" sz="1200" b="1" dirty="0">
                <a:solidFill>
                  <a:srgbClr val="0000FF"/>
                </a:solidFill>
              </a:rPr>
              <a:t>0412 </a:t>
            </a:r>
            <a:r>
              <a:rPr lang="ro-RO" sz="1200" b="1" dirty="0" err="1">
                <a:solidFill>
                  <a:srgbClr val="0000FF"/>
                </a:solidFill>
              </a:rPr>
              <a:t>Finanţe</a:t>
            </a:r>
            <a:r>
              <a:rPr lang="ro-RO" sz="1200" b="1" dirty="0">
                <a:solidFill>
                  <a:srgbClr val="0000FF"/>
                </a:solidFill>
              </a:rPr>
              <a:t>, bănci </a:t>
            </a:r>
            <a:r>
              <a:rPr lang="ro-RO" sz="1200" b="1" dirty="0" err="1">
                <a:solidFill>
                  <a:srgbClr val="0000FF"/>
                </a:solidFill>
              </a:rPr>
              <a:t>şi</a:t>
            </a:r>
            <a:r>
              <a:rPr lang="ro-RO" sz="1200" b="1" dirty="0">
                <a:solidFill>
                  <a:srgbClr val="0000FF"/>
                </a:solidFill>
              </a:rPr>
              <a:t> asigurări</a:t>
            </a:r>
            <a:endParaRPr lang="en-US" sz="1200" b="1" dirty="0">
              <a:solidFill>
                <a:srgbClr val="0000FF"/>
              </a:solidFill>
            </a:endParaRPr>
          </a:p>
        </p:txBody>
      </p:sp>
      <p:sp>
        <p:nvSpPr>
          <p:cNvPr id="9" name="Rectangle 8"/>
          <p:cNvSpPr/>
          <p:nvPr/>
        </p:nvSpPr>
        <p:spPr>
          <a:xfrm>
            <a:off x="4403797" y="1700576"/>
            <a:ext cx="7465330" cy="46557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500" b="1" dirty="0" err="1">
                <a:solidFill>
                  <a:srgbClr val="0000FF"/>
                </a:solidFill>
              </a:rPr>
              <a:t>Analiştii</a:t>
            </a:r>
            <a:r>
              <a:rPr lang="ro-RO" sz="1500" b="1" dirty="0">
                <a:solidFill>
                  <a:srgbClr val="0000FF"/>
                </a:solidFill>
              </a:rPr>
              <a:t> financiari</a:t>
            </a:r>
            <a:r>
              <a:rPr lang="ro-RO" sz="1500" dirty="0">
                <a:solidFill>
                  <a:schemeClr val="tx1"/>
                </a:solidFill>
              </a:rPr>
              <a:t> efectuează analize cantitative ale </a:t>
            </a:r>
            <a:r>
              <a:rPr lang="ro-RO" sz="1500" dirty="0" err="1">
                <a:solidFill>
                  <a:schemeClr val="tx1"/>
                </a:solidFill>
              </a:rPr>
              <a:t>informaţiilor</a:t>
            </a:r>
            <a:r>
              <a:rPr lang="ro-RO" sz="1500" dirty="0">
                <a:solidFill>
                  <a:schemeClr val="tx1"/>
                </a:solidFill>
              </a:rPr>
              <a:t> care afectează programele de </a:t>
            </a:r>
            <a:r>
              <a:rPr lang="ro-RO" sz="1500" dirty="0" err="1">
                <a:solidFill>
                  <a:schemeClr val="tx1"/>
                </a:solidFill>
              </a:rPr>
              <a:t>investiţii</a:t>
            </a:r>
            <a:r>
              <a:rPr lang="ro-RO" sz="1500" dirty="0">
                <a:solidFill>
                  <a:schemeClr val="tx1"/>
                </a:solidFill>
              </a:rPr>
              <a:t> ale </a:t>
            </a:r>
            <a:r>
              <a:rPr lang="ro-RO" sz="1500" dirty="0" err="1">
                <a:solidFill>
                  <a:schemeClr val="tx1"/>
                </a:solidFill>
              </a:rPr>
              <a:t>instituţiilor</a:t>
            </a:r>
            <a:r>
              <a:rPr lang="ro-RO" sz="1500" dirty="0">
                <a:solidFill>
                  <a:schemeClr val="tx1"/>
                </a:solidFill>
              </a:rPr>
              <a:t> publice sau private.</a:t>
            </a:r>
            <a:endParaRPr lang="en-US" sz="1500" dirty="0">
              <a:solidFill>
                <a:schemeClr val="tx1"/>
              </a:solidFill>
            </a:endParaRPr>
          </a:p>
          <a:p>
            <a:r>
              <a:rPr lang="ro-RO" sz="1500" dirty="0">
                <a:solidFill>
                  <a:schemeClr val="tx1"/>
                </a:solidFill>
              </a:rPr>
              <a:t>Sarcinile includ:</a:t>
            </a:r>
            <a:endParaRPr lang="en-US" sz="1500" dirty="0">
              <a:solidFill>
                <a:schemeClr val="tx1"/>
              </a:solidFill>
            </a:endParaRPr>
          </a:p>
          <a:p>
            <a:r>
              <a:rPr lang="ro-RO" sz="1500" dirty="0">
                <a:solidFill>
                  <a:schemeClr val="tx1"/>
                </a:solidFill>
              </a:rPr>
              <a:t>(a) analizarea informațiilor financiare pentru a realiza previziuni pentru condițiile de afaceri, economie și industrie pentru a fi utilizare în luarea deciziilor privind investițiilor;</a:t>
            </a:r>
            <a:endParaRPr lang="en-US" sz="1500" dirty="0">
              <a:solidFill>
                <a:schemeClr val="tx1"/>
              </a:solidFill>
            </a:endParaRPr>
          </a:p>
          <a:p>
            <a:r>
              <a:rPr lang="ro-RO" sz="1500" dirty="0">
                <a:solidFill>
                  <a:schemeClr val="tx1"/>
                </a:solidFill>
              </a:rPr>
              <a:t>(b) menținerea cunoștințelor și urmărirea schimbărilor din domeniile tehnologiei industriale, afaceri, finanțe și teoria economică;</a:t>
            </a:r>
            <a:endParaRPr lang="en-US" sz="1500" dirty="0">
              <a:solidFill>
                <a:schemeClr val="tx1"/>
              </a:solidFill>
            </a:endParaRPr>
          </a:p>
          <a:p>
            <a:r>
              <a:rPr lang="ro-RO" sz="1500" dirty="0">
                <a:solidFill>
                  <a:schemeClr val="tx1"/>
                </a:solidFill>
              </a:rPr>
              <a:t>(c) interpretarea datelor care influențează programele de investiții, cum ar fi prețul, stabilitatea, tendințele viitoare în ceea ce privește riscurile investiției și influențele economice;</a:t>
            </a:r>
            <a:endParaRPr lang="en-US" sz="1500" dirty="0">
              <a:solidFill>
                <a:schemeClr val="tx1"/>
              </a:solidFill>
            </a:endParaRPr>
          </a:p>
          <a:p>
            <a:r>
              <a:rPr lang="ro-RO" sz="1500" dirty="0">
                <a:solidFill>
                  <a:schemeClr val="tx1"/>
                </a:solidFill>
              </a:rPr>
              <a:t>(d) monitorizarea dezvoltărilor economice, industriale și societare prin analizarea informațiilor obținute de la publicațiile și serviciile financiare, firmele de investiții bancare, agențiile guvernamentale, publicațiile de specialitate, sursele din companii și interviuri individuale;</a:t>
            </a:r>
            <a:endParaRPr lang="en-US" sz="1500" dirty="0">
              <a:solidFill>
                <a:schemeClr val="tx1"/>
              </a:solidFill>
            </a:endParaRPr>
          </a:p>
          <a:p>
            <a:r>
              <a:rPr lang="ro-RO" sz="1500" dirty="0">
                <a:solidFill>
                  <a:schemeClr val="tx1"/>
                </a:solidFill>
              </a:rPr>
              <a:t>(e) recomandarea de învestiții și predicții pentru investiții către companii, personalul firmelor de investiții sau publicul investitor;</a:t>
            </a:r>
            <a:endParaRPr lang="en-US" sz="1500" dirty="0">
              <a:solidFill>
                <a:schemeClr val="tx1"/>
              </a:solidFill>
            </a:endParaRPr>
          </a:p>
          <a:p>
            <a:r>
              <a:rPr lang="ro-RO" sz="1500" dirty="0">
                <a:solidFill>
                  <a:schemeClr val="tx1"/>
                </a:solidFill>
              </a:rPr>
              <a:t>(f) stabilirea prețurilor la care valorile mobiliare ar trebui sindicalizate și oferite publicului;</a:t>
            </a:r>
            <a:endParaRPr lang="en-US" sz="1500" dirty="0">
              <a:solidFill>
                <a:schemeClr val="tx1"/>
              </a:solidFill>
            </a:endParaRPr>
          </a:p>
          <a:p>
            <a:r>
              <a:rPr lang="ro-RO" sz="1500" dirty="0">
                <a:solidFill>
                  <a:schemeClr val="tx1"/>
                </a:solidFill>
              </a:rPr>
              <a:t>(g) întocmirea planurilor de acțiune pentru investițiile bazate pe analize financiare;</a:t>
            </a:r>
            <a:endParaRPr lang="en-US" sz="1500" dirty="0">
              <a:solidFill>
                <a:schemeClr val="tx1"/>
              </a:solidFill>
            </a:endParaRPr>
          </a:p>
          <a:p>
            <a:r>
              <a:rPr lang="ro-RO" sz="1500" dirty="0">
                <a:solidFill>
                  <a:schemeClr val="tx1"/>
                </a:solidFill>
              </a:rPr>
              <a:t>(h) evaluarea și compararea calității relative a diverselor valori mobiliare dintr-un sector de industrie;</a:t>
            </a:r>
            <a:endParaRPr lang="en-US" sz="1500" dirty="0">
              <a:solidFill>
                <a:schemeClr val="tx1"/>
              </a:solidFill>
            </a:endParaRPr>
          </a:p>
          <a:p>
            <a:r>
              <a:rPr lang="ro-RO" sz="1500" dirty="0">
                <a:solidFill>
                  <a:schemeClr val="tx1"/>
                </a:solidFill>
              </a:rPr>
              <a:t>(i) prezentarea scrisă sau orală de rapoarte cu privire la tendințele economice generale, corporații sau sectoare de industrie.</a:t>
            </a:r>
          </a:p>
        </p:txBody>
      </p:sp>
      <p:sp>
        <p:nvSpPr>
          <p:cNvPr id="10" name="Rectangle 9"/>
          <p:cNvSpPr/>
          <p:nvPr/>
        </p:nvSpPr>
        <p:spPr>
          <a:xfrm>
            <a:off x="2106749" y="2336314"/>
            <a:ext cx="1806490" cy="25364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sz="1200" b="1" dirty="0" smtClean="0">
              <a:solidFill>
                <a:schemeClr val="tx1"/>
              </a:solidFill>
            </a:endParaRPr>
          </a:p>
          <a:p>
            <a:r>
              <a:rPr lang="en-US" sz="1200" dirty="0">
                <a:solidFill>
                  <a:schemeClr val="tx1"/>
                </a:solidFill>
              </a:rPr>
              <a:t>2411 </a:t>
            </a:r>
            <a:r>
              <a:rPr lang="en-US" sz="1200" dirty="0" err="1">
                <a:solidFill>
                  <a:schemeClr val="tx1"/>
                </a:solidFill>
              </a:rPr>
              <a:t>Contabili</a:t>
            </a:r>
            <a:endParaRPr lang="en-US" sz="1200" dirty="0">
              <a:solidFill>
                <a:schemeClr val="tx1"/>
              </a:solidFill>
            </a:endParaRPr>
          </a:p>
          <a:p>
            <a:r>
              <a:rPr lang="en-US" sz="1200" b="1" dirty="0">
                <a:solidFill>
                  <a:schemeClr val="tx1"/>
                </a:solidFill>
              </a:rPr>
              <a:t>2412 </a:t>
            </a:r>
            <a:r>
              <a:rPr lang="en-US" sz="1200" b="1" dirty="0" err="1">
                <a:solidFill>
                  <a:schemeClr val="tx1"/>
                </a:solidFill>
              </a:rPr>
              <a:t>Specialişti</a:t>
            </a:r>
            <a:r>
              <a:rPr lang="en-US" sz="1200" b="1" dirty="0">
                <a:solidFill>
                  <a:schemeClr val="tx1"/>
                </a:solidFill>
              </a:rPr>
              <a:t> </a:t>
            </a:r>
            <a:r>
              <a:rPr lang="en-US" sz="1200" b="1" dirty="0" err="1">
                <a:solidFill>
                  <a:schemeClr val="tx1"/>
                </a:solidFill>
              </a:rPr>
              <a:t>și</a:t>
            </a:r>
            <a:r>
              <a:rPr lang="en-US" sz="1200" b="1" dirty="0">
                <a:solidFill>
                  <a:schemeClr val="tx1"/>
                </a:solidFill>
              </a:rPr>
              <a:t> </a:t>
            </a:r>
            <a:r>
              <a:rPr lang="en-US" sz="1200" b="1" dirty="0" err="1">
                <a:solidFill>
                  <a:schemeClr val="tx1"/>
                </a:solidFill>
              </a:rPr>
              <a:t>consultanţi</a:t>
            </a:r>
            <a:r>
              <a:rPr lang="en-US" sz="1200" b="1" dirty="0">
                <a:solidFill>
                  <a:schemeClr val="tx1"/>
                </a:solidFill>
              </a:rPr>
              <a:t> </a:t>
            </a:r>
            <a:r>
              <a:rPr lang="en-US" sz="1200" b="1" dirty="0" err="1">
                <a:solidFill>
                  <a:schemeClr val="tx1"/>
                </a:solidFill>
              </a:rPr>
              <a:t>în</a:t>
            </a:r>
            <a:r>
              <a:rPr lang="en-US" sz="1200" b="1" dirty="0">
                <a:solidFill>
                  <a:schemeClr val="tx1"/>
                </a:solidFill>
              </a:rPr>
              <a:t> </a:t>
            </a:r>
            <a:r>
              <a:rPr lang="en-US" sz="1200" b="1" dirty="0" err="1">
                <a:solidFill>
                  <a:schemeClr val="tx1"/>
                </a:solidFill>
              </a:rPr>
              <a:t>domeniul</a:t>
            </a:r>
            <a:r>
              <a:rPr lang="en-US" sz="1200" b="1" dirty="0">
                <a:solidFill>
                  <a:schemeClr val="tx1"/>
                </a:solidFill>
              </a:rPr>
              <a:t> </a:t>
            </a:r>
            <a:r>
              <a:rPr lang="en-US" sz="1200" b="1" dirty="0" err="1">
                <a:solidFill>
                  <a:schemeClr val="tx1"/>
                </a:solidFill>
              </a:rPr>
              <a:t>financiar</a:t>
            </a:r>
            <a:r>
              <a:rPr lang="en-US" sz="1200" b="1" dirty="0">
                <a:solidFill>
                  <a:schemeClr val="tx1"/>
                </a:solidFill>
              </a:rPr>
              <a:t> </a:t>
            </a:r>
            <a:r>
              <a:rPr lang="en-US" sz="1200" b="1" dirty="0" err="1">
                <a:solidFill>
                  <a:schemeClr val="tx1"/>
                </a:solidFill>
              </a:rPr>
              <a:t>şi</a:t>
            </a:r>
            <a:r>
              <a:rPr lang="en-US" sz="1200" b="1" dirty="0">
                <a:solidFill>
                  <a:schemeClr val="tx1"/>
                </a:solidFill>
              </a:rPr>
              <a:t> al </a:t>
            </a:r>
            <a:r>
              <a:rPr lang="en-US" sz="1200" b="1" dirty="0" err="1">
                <a:solidFill>
                  <a:schemeClr val="tx1"/>
                </a:solidFill>
              </a:rPr>
              <a:t>investiţiilor</a:t>
            </a:r>
            <a:endParaRPr lang="en-US" sz="1200" b="1" dirty="0">
              <a:solidFill>
                <a:schemeClr val="tx1"/>
              </a:solidFill>
            </a:endParaRPr>
          </a:p>
          <a:p>
            <a:r>
              <a:rPr lang="en-US" sz="1200" b="1" dirty="0">
                <a:solidFill>
                  <a:srgbClr val="0000FF"/>
                </a:solidFill>
              </a:rPr>
              <a:t>2413 </a:t>
            </a:r>
            <a:r>
              <a:rPr lang="en-US" sz="1200" b="1" dirty="0" err="1">
                <a:solidFill>
                  <a:srgbClr val="0000FF"/>
                </a:solidFill>
              </a:rPr>
              <a:t>Analişti</a:t>
            </a:r>
            <a:r>
              <a:rPr lang="en-US" sz="1200" b="1" dirty="0">
                <a:solidFill>
                  <a:srgbClr val="0000FF"/>
                </a:solidFill>
              </a:rPr>
              <a:t> </a:t>
            </a:r>
            <a:r>
              <a:rPr lang="en-US" sz="1200" b="1" dirty="0" err="1">
                <a:solidFill>
                  <a:srgbClr val="0000FF"/>
                </a:solidFill>
              </a:rPr>
              <a:t>financiari</a:t>
            </a:r>
            <a:endParaRPr lang="en-US" sz="1200" b="1" dirty="0">
              <a:solidFill>
                <a:srgbClr val="0000FF"/>
              </a:solidFill>
            </a:endParaRPr>
          </a:p>
          <a:p>
            <a:endParaRPr lang="en-US" sz="1200" dirty="0">
              <a:solidFill>
                <a:schemeClr val="tx1"/>
              </a:solidFill>
            </a:endParaRPr>
          </a:p>
        </p:txBody>
      </p:sp>
      <p:cxnSp>
        <p:nvCxnSpPr>
          <p:cNvPr id="13" name="Straight Arrow Connector 12"/>
          <p:cNvCxnSpPr>
            <a:stCxn id="5" idx="3"/>
            <a:endCxn id="10" idx="1"/>
          </p:cNvCxnSpPr>
          <p:nvPr/>
        </p:nvCxnSpPr>
        <p:spPr>
          <a:xfrm>
            <a:off x="1691148" y="3604548"/>
            <a:ext cx="457200" cy="0"/>
          </a:xfrm>
          <a:prstGeom prst="straightConnector1">
            <a:avLst/>
          </a:prstGeom>
          <a:ln w="0">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51129" y="1917545"/>
            <a:ext cx="1192143" cy="5428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rgbClr val="7030A0"/>
                </a:solidFill>
              </a:rPr>
              <a:t>ISCED-F</a:t>
            </a:r>
            <a:endParaRPr lang="en-US" b="1" dirty="0">
              <a:solidFill>
                <a:srgbClr val="7030A0"/>
              </a:solidFill>
            </a:endParaRPr>
          </a:p>
        </p:txBody>
      </p:sp>
      <p:sp>
        <p:nvSpPr>
          <p:cNvPr id="19" name="Rectangle 18"/>
          <p:cNvSpPr/>
          <p:nvPr/>
        </p:nvSpPr>
        <p:spPr>
          <a:xfrm>
            <a:off x="2148348" y="1167061"/>
            <a:ext cx="1792897" cy="5335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chemeClr val="tx1"/>
                </a:solidFill>
              </a:rPr>
              <a:t>COR</a:t>
            </a:r>
          </a:p>
          <a:p>
            <a:pPr algn="ctr"/>
            <a:r>
              <a:rPr lang="ro-RO" sz="1600" b="1" dirty="0" smtClean="0">
                <a:solidFill>
                  <a:schemeClr val="tx1"/>
                </a:solidFill>
              </a:rPr>
              <a:t>Grupa </a:t>
            </a:r>
            <a:r>
              <a:rPr lang="ro-RO" sz="1600" b="1" dirty="0">
                <a:solidFill>
                  <a:schemeClr val="tx1"/>
                </a:solidFill>
              </a:rPr>
              <a:t>de bază</a:t>
            </a:r>
          </a:p>
        </p:txBody>
      </p:sp>
      <p:sp>
        <p:nvSpPr>
          <p:cNvPr id="20" name="Rectangle 19"/>
          <p:cNvSpPr/>
          <p:nvPr/>
        </p:nvSpPr>
        <p:spPr>
          <a:xfrm>
            <a:off x="5829769" y="765555"/>
            <a:ext cx="1792897" cy="5428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chemeClr val="tx1"/>
                </a:solidFill>
              </a:rPr>
              <a:t>Sarcini</a:t>
            </a:r>
          </a:p>
          <a:p>
            <a:pPr algn="ctr"/>
            <a:r>
              <a:rPr lang="ro-RO" sz="1600" b="1" dirty="0" smtClean="0">
                <a:solidFill>
                  <a:schemeClr val="tx1"/>
                </a:solidFill>
              </a:rPr>
              <a:t>ISCO-08</a:t>
            </a:r>
            <a:endParaRPr lang="ro-RO" sz="1600" b="1" dirty="0">
              <a:solidFill>
                <a:schemeClr val="tx1"/>
              </a:solidFill>
            </a:endParaRPr>
          </a:p>
        </p:txBody>
      </p:sp>
      <p:cxnSp>
        <p:nvCxnSpPr>
          <p:cNvPr id="25" name="Straight Arrow Connector 24"/>
          <p:cNvCxnSpPr/>
          <p:nvPr/>
        </p:nvCxnSpPr>
        <p:spPr>
          <a:xfrm>
            <a:off x="3954838" y="3648895"/>
            <a:ext cx="36576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161941" y="964277"/>
            <a:ext cx="1792897" cy="12924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rgbClr val="7030A0"/>
                </a:solidFill>
              </a:rPr>
              <a:t>COR</a:t>
            </a:r>
          </a:p>
          <a:p>
            <a:r>
              <a:rPr lang="ro-RO" sz="1200" b="1" dirty="0" smtClean="0">
                <a:solidFill>
                  <a:srgbClr val="7030A0"/>
                </a:solidFill>
              </a:rPr>
              <a:t>24 </a:t>
            </a:r>
            <a:r>
              <a:rPr lang="ro-RO" sz="1200" b="1" dirty="0">
                <a:solidFill>
                  <a:srgbClr val="7030A0"/>
                </a:solidFill>
              </a:rPr>
              <a:t>– Specialiști în domeniul administrativ-comercial</a:t>
            </a:r>
          </a:p>
          <a:p>
            <a:r>
              <a:rPr lang="ro-RO" sz="1200" b="1" dirty="0" smtClean="0">
                <a:solidFill>
                  <a:srgbClr val="7030A0"/>
                </a:solidFill>
              </a:rPr>
              <a:t>241 </a:t>
            </a:r>
            <a:r>
              <a:rPr lang="ro-RO" sz="1200" b="1" dirty="0">
                <a:solidFill>
                  <a:srgbClr val="7030A0"/>
                </a:solidFill>
              </a:rPr>
              <a:t>– Specialiști în domeniul </a:t>
            </a:r>
            <a:r>
              <a:rPr lang="ro-RO" sz="1200" b="1" dirty="0" smtClean="0">
                <a:solidFill>
                  <a:srgbClr val="7030A0"/>
                </a:solidFill>
              </a:rPr>
              <a:t>finanțelor</a:t>
            </a:r>
            <a:endParaRPr lang="ro-RO" sz="1200" b="1" dirty="0">
              <a:solidFill>
                <a:schemeClr val="tx1"/>
              </a:solidFill>
            </a:endParaRPr>
          </a:p>
        </p:txBody>
      </p:sp>
    </p:spTree>
    <p:extLst>
      <p:ext uri="{BB962C8B-B14F-4D97-AF65-F5344CB8AC3E}">
        <p14:creationId xmlns:p14="http://schemas.microsoft.com/office/powerpoint/2010/main" val="14414793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E50D555-AD09-4184-8F27-884809BFB095}" type="slidenum">
              <a:rPr lang="en-US" smtClean="0"/>
              <a:t>15</a:t>
            </a:fld>
            <a:endParaRPr lang="en-US"/>
          </a:p>
        </p:txBody>
      </p:sp>
      <p:sp>
        <p:nvSpPr>
          <p:cNvPr id="5" name="Rectangle 4"/>
          <p:cNvSpPr/>
          <p:nvPr/>
        </p:nvSpPr>
        <p:spPr>
          <a:xfrm>
            <a:off x="251129" y="2749238"/>
            <a:ext cx="1440019" cy="19349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200" b="1" dirty="0">
                <a:solidFill>
                  <a:schemeClr val="tx1"/>
                </a:solidFill>
              </a:rPr>
              <a:t>04 Afaceri, </a:t>
            </a:r>
            <a:r>
              <a:rPr lang="ro-RO" sz="1200" b="1" dirty="0" err="1">
                <a:solidFill>
                  <a:schemeClr val="tx1"/>
                </a:solidFill>
              </a:rPr>
              <a:t>administraţie</a:t>
            </a:r>
            <a:r>
              <a:rPr lang="ro-RO" sz="1200" b="1" dirty="0">
                <a:solidFill>
                  <a:schemeClr val="tx1"/>
                </a:solidFill>
              </a:rPr>
              <a:t> </a:t>
            </a:r>
            <a:r>
              <a:rPr lang="ro-RO" sz="1200" b="1" dirty="0" err="1">
                <a:solidFill>
                  <a:schemeClr val="tx1"/>
                </a:solidFill>
              </a:rPr>
              <a:t>şi</a:t>
            </a:r>
            <a:r>
              <a:rPr lang="ro-RO" sz="1200" b="1" dirty="0">
                <a:solidFill>
                  <a:schemeClr val="tx1"/>
                </a:solidFill>
              </a:rPr>
              <a:t> </a:t>
            </a:r>
            <a:r>
              <a:rPr lang="ro-RO" sz="1200" b="1" dirty="0" smtClean="0">
                <a:solidFill>
                  <a:schemeClr val="tx1"/>
                </a:solidFill>
              </a:rPr>
              <a:t>drept</a:t>
            </a:r>
          </a:p>
          <a:p>
            <a:endParaRPr lang="ro-RO" sz="1200" b="1" dirty="0" smtClean="0">
              <a:solidFill>
                <a:schemeClr val="tx1"/>
              </a:solidFill>
            </a:endParaRPr>
          </a:p>
          <a:p>
            <a:r>
              <a:rPr lang="ro-RO" sz="1200" b="1" dirty="0">
                <a:solidFill>
                  <a:schemeClr val="tx1"/>
                </a:solidFill>
              </a:rPr>
              <a:t>041 Afaceri </a:t>
            </a:r>
            <a:r>
              <a:rPr lang="ro-RO" sz="1200" b="1" dirty="0" err="1">
                <a:solidFill>
                  <a:schemeClr val="tx1"/>
                </a:solidFill>
              </a:rPr>
              <a:t>şi</a:t>
            </a:r>
            <a:r>
              <a:rPr lang="ro-RO" sz="1200" b="1" dirty="0">
                <a:solidFill>
                  <a:schemeClr val="tx1"/>
                </a:solidFill>
              </a:rPr>
              <a:t> </a:t>
            </a:r>
            <a:r>
              <a:rPr lang="ro-RO" sz="1200" b="1" dirty="0" err="1" smtClean="0">
                <a:solidFill>
                  <a:schemeClr val="tx1"/>
                </a:solidFill>
              </a:rPr>
              <a:t>administraţie</a:t>
            </a:r>
            <a:endParaRPr lang="ro-RO" sz="1200" b="1" dirty="0" smtClean="0">
              <a:solidFill>
                <a:schemeClr val="tx1"/>
              </a:solidFill>
            </a:endParaRPr>
          </a:p>
          <a:p>
            <a:endParaRPr lang="ro-RO" sz="1200" b="1" dirty="0" smtClean="0">
              <a:solidFill>
                <a:schemeClr val="tx1"/>
              </a:solidFill>
            </a:endParaRPr>
          </a:p>
          <a:p>
            <a:r>
              <a:rPr lang="ro-RO" sz="1200" b="1" dirty="0">
                <a:solidFill>
                  <a:srgbClr val="0000FF"/>
                </a:solidFill>
              </a:rPr>
              <a:t>0413 Management </a:t>
            </a:r>
            <a:r>
              <a:rPr lang="ro-RO" sz="1200" b="1" dirty="0" err="1">
                <a:solidFill>
                  <a:srgbClr val="0000FF"/>
                </a:solidFill>
              </a:rPr>
              <a:t>şi</a:t>
            </a:r>
            <a:r>
              <a:rPr lang="ro-RO" sz="1200" b="1" dirty="0">
                <a:solidFill>
                  <a:srgbClr val="0000FF"/>
                </a:solidFill>
              </a:rPr>
              <a:t> </a:t>
            </a:r>
            <a:r>
              <a:rPr lang="ro-RO" sz="1200" b="1" dirty="0" err="1">
                <a:solidFill>
                  <a:srgbClr val="0000FF"/>
                </a:solidFill>
              </a:rPr>
              <a:t>administraţie</a:t>
            </a:r>
            <a:endParaRPr lang="en-US" sz="1200" b="1" dirty="0">
              <a:solidFill>
                <a:srgbClr val="0000FF"/>
              </a:solidFill>
            </a:endParaRPr>
          </a:p>
        </p:txBody>
      </p:sp>
      <p:sp>
        <p:nvSpPr>
          <p:cNvPr id="9" name="Rectangle 8"/>
          <p:cNvSpPr/>
          <p:nvPr/>
        </p:nvSpPr>
        <p:spPr>
          <a:xfrm>
            <a:off x="4403797" y="1371395"/>
            <a:ext cx="7465330" cy="49849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400" b="1" dirty="0" err="1" smtClean="0">
                <a:solidFill>
                  <a:srgbClr val="0000FF"/>
                </a:solidFill>
              </a:rPr>
              <a:t>Analiştii</a:t>
            </a:r>
            <a:r>
              <a:rPr lang="ro-RO" sz="1400" b="1" dirty="0" smtClean="0">
                <a:solidFill>
                  <a:srgbClr val="0000FF"/>
                </a:solidFill>
              </a:rPr>
              <a:t> de management </a:t>
            </a:r>
            <a:r>
              <a:rPr lang="ro-RO" sz="1400" b="1" dirty="0" err="1" smtClean="0">
                <a:solidFill>
                  <a:srgbClr val="0000FF"/>
                </a:solidFill>
              </a:rPr>
              <a:t>şi</a:t>
            </a:r>
            <a:r>
              <a:rPr lang="ro-RO" sz="1400" b="1" dirty="0" smtClean="0">
                <a:solidFill>
                  <a:srgbClr val="0000FF"/>
                </a:solidFill>
              </a:rPr>
              <a:t> </a:t>
            </a:r>
            <a:r>
              <a:rPr lang="ro-RO" sz="1400" b="1" dirty="0">
                <a:solidFill>
                  <a:srgbClr val="0000FF"/>
                </a:solidFill>
              </a:rPr>
              <a:t>organizare </a:t>
            </a:r>
            <a:r>
              <a:rPr lang="ro-RO" sz="1400" dirty="0">
                <a:solidFill>
                  <a:schemeClr val="tx1"/>
                </a:solidFill>
              </a:rPr>
              <a:t>oferă </a:t>
            </a:r>
            <a:r>
              <a:rPr lang="ro-RO" sz="1400" dirty="0" err="1">
                <a:solidFill>
                  <a:schemeClr val="tx1"/>
                </a:solidFill>
              </a:rPr>
              <a:t>asistenţă</a:t>
            </a:r>
            <a:r>
              <a:rPr lang="ro-RO" sz="1400" dirty="0">
                <a:solidFill>
                  <a:schemeClr val="tx1"/>
                </a:solidFill>
              </a:rPr>
              <a:t> </a:t>
            </a:r>
            <a:r>
              <a:rPr lang="ro-RO" sz="1400" dirty="0" err="1">
                <a:solidFill>
                  <a:schemeClr val="tx1"/>
                </a:solidFill>
              </a:rPr>
              <a:t>organizaţiilor</a:t>
            </a:r>
            <a:r>
              <a:rPr lang="ro-RO" sz="1400" dirty="0">
                <a:solidFill>
                  <a:schemeClr val="tx1"/>
                </a:solidFill>
              </a:rPr>
              <a:t> pentru a </a:t>
            </a:r>
            <a:r>
              <a:rPr lang="ro-RO" sz="1400" dirty="0" err="1">
                <a:solidFill>
                  <a:schemeClr val="tx1"/>
                </a:solidFill>
              </a:rPr>
              <a:t>obţine</a:t>
            </a:r>
            <a:r>
              <a:rPr lang="ro-RO" sz="1400" dirty="0">
                <a:solidFill>
                  <a:schemeClr val="tx1"/>
                </a:solidFill>
              </a:rPr>
              <a:t> o </a:t>
            </a:r>
            <a:r>
              <a:rPr lang="ro-RO" sz="1400" dirty="0" err="1">
                <a:solidFill>
                  <a:schemeClr val="tx1"/>
                </a:solidFill>
              </a:rPr>
              <a:t>eficienţă</a:t>
            </a:r>
            <a:r>
              <a:rPr lang="ro-RO" sz="1400" dirty="0">
                <a:solidFill>
                  <a:schemeClr val="tx1"/>
                </a:solidFill>
              </a:rPr>
              <a:t> mai </a:t>
            </a:r>
            <a:r>
              <a:rPr lang="ro-RO" sz="1400" dirty="0" smtClean="0">
                <a:solidFill>
                  <a:schemeClr val="tx1"/>
                </a:solidFill>
              </a:rPr>
              <a:t>mare </a:t>
            </a:r>
            <a:r>
              <a:rPr lang="ro-RO" sz="1400" dirty="0" err="1">
                <a:solidFill>
                  <a:schemeClr val="tx1"/>
                </a:solidFill>
              </a:rPr>
              <a:t>şi</a:t>
            </a:r>
            <a:r>
              <a:rPr lang="ro-RO" sz="1400" dirty="0">
                <a:solidFill>
                  <a:schemeClr val="tx1"/>
                </a:solidFill>
              </a:rPr>
              <a:t> pentru a rezolva problemele </a:t>
            </a:r>
            <a:r>
              <a:rPr lang="ro-RO" sz="1400" dirty="0" err="1">
                <a:solidFill>
                  <a:schemeClr val="tx1"/>
                </a:solidFill>
              </a:rPr>
              <a:t>organizaţionale</a:t>
            </a:r>
            <a:r>
              <a:rPr lang="ro-RO" sz="1400" dirty="0">
                <a:solidFill>
                  <a:schemeClr val="tx1"/>
                </a:solidFill>
              </a:rPr>
              <a:t>. </a:t>
            </a:r>
            <a:r>
              <a:rPr lang="ro-RO" sz="1400" dirty="0" err="1">
                <a:solidFill>
                  <a:schemeClr val="tx1"/>
                </a:solidFill>
              </a:rPr>
              <a:t>Aceştia</a:t>
            </a:r>
            <a:r>
              <a:rPr lang="ro-RO" sz="1400" dirty="0">
                <a:solidFill>
                  <a:schemeClr val="tx1"/>
                </a:solidFill>
              </a:rPr>
              <a:t> studiază structurile, metodele, sistemele </a:t>
            </a:r>
            <a:r>
              <a:rPr lang="ro-RO" sz="1400" dirty="0" err="1">
                <a:solidFill>
                  <a:schemeClr val="tx1"/>
                </a:solidFill>
              </a:rPr>
              <a:t>şi</a:t>
            </a:r>
            <a:r>
              <a:rPr lang="ro-RO" sz="1400" dirty="0">
                <a:solidFill>
                  <a:schemeClr val="tx1"/>
                </a:solidFill>
              </a:rPr>
              <a:t> procedurile </a:t>
            </a:r>
            <a:r>
              <a:rPr lang="ro-RO" sz="1400" dirty="0" err="1">
                <a:solidFill>
                  <a:schemeClr val="tx1"/>
                </a:solidFill>
              </a:rPr>
              <a:t>organizaţionale</a:t>
            </a:r>
            <a:r>
              <a:rPr lang="ro-RO" sz="1400" dirty="0">
                <a:solidFill>
                  <a:schemeClr val="tx1"/>
                </a:solidFill>
              </a:rPr>
              <a:t>.</a:t>
            </a:r>
            <a:endParaRPr lang="en-US" sz="1400" dirty="0">
              <a:solidFill>
                <a:schemeClr val="tx1"/>
              </a:solidFill>
            </a:endParaRPr>
          </a:p>
          <a:p>
            <a:r>
              <a:rPr lang="ro-RO" sz="1400" dirty="0">
                <a:solidFill>
                  <a:schemeClr val="tx1"/>
                </a:solidFill>
              </a:rPr>
              <a:t>Sarcinile includ:</a:t>
            </a:r>
            <a:endParaRPr lang="en-US" sz="1400" dirty="0">
              <a:solidFill>
                <a:schemeClr val="tx1"/>
              </a:solidFill>
            </a:endParaRPr>
          </a:p>
          <a:p>
            <a:r>
              <a:rPr lang="ro-RO" sz="1400" dirty="0">
                <a:solidFill>
                  <a:schemeClr val="tx1"/>
                </a:solidFill>
              </a:rPr>
              <a:t>(a) acordarea de asistență pentru și încurajarea dezvoltării de obiective, strategii și planuri în scopul atingerii satisfacției clientului și utilizarea eficientă a resurselor organizației;</a:t>
            </a:r>
            <a:endParaRPr lang="en-US" sz="1400" dirty="0">
              <a:solidFill>
                <a:schemeClr val="tx1"/>
              </a:solidFill>
            </a:endParaRPr>
          </a:p>
          <a:p>
            <a:r>
              <a:rPr lang="ro-RO" sz="1400" dirty="0">
                <a:solidFill>
                  <a:schemeClr val="tx1"/>
                </a:solidFill>
              </a:rPr>
              <a:t>(b) analizarea și evaluarea sistemelor și structurilor curente;</a:t>
            </a:r>
            <a:endParaRPr lang="en-US" sz="1400" dirty="0">
              <a:solidFill>
                <a:schemeClr val="tx1"/>
              </a:solidFill>
            </a:endParaRPr>
          </a:p>
          <a:p>
            <a:r>
              <a:rPr lang="ro-RO" sz="1400" dirty="0">
                <a:solidFill>
                  <a:schemeClr val="tx1"/>
                </a:solidFill>
              </a:rPr>
              <a:t>(c) discutarea sistemelor curente cu personalul și supravegherea sistemelor la toate nivelele organizației;</a:t>
            </a:r>
            <a:endParaRPr lang="en-US" sz="1400" dirty="0">
              <a:solidFill>
                <a:schemeClr val="tx1"/>
              </a:solidFill>
            </a:endParaRPr>
          </a:p>
          <a:p>
            <a:r>
              <a:rPr lang="ro-RO" sz="1400" dirty="0">
                <a:solidFill>
                  <a:schemeClr val="tx1"/>
                </a:solidFill>
              </a:rPr>
              <a:t>(d) îndrumarea clienților către soluții organizaționale și de dezvoltare mai eficiente pentru rezolvarea problemelor organizaționale;</a:t>
            </a:r>
            <a:endParaRPr lang="en-US" sz="1400" dirty="0">
              <a:solidFill>
                <a:schemeClr val="tx1"/>
              </a:solidFill>
            </a:endParaRPr>
          </a:p>
          <a:p>
            <a:r>
              <a:rPr lang="ro-RO" sz="1400" dirty="0">
                <a:solidFill>
                  <a:schemeClr val="tx1"/>
                </a:solidFill>
              </a:rPr>
              <a:t>(e) realizarea și revizuirea de studii privind activitatea prin analizarea metodelor existente și a celor propuse precum și a procedurilor cum ar fi procedurile administrative sau de birou;</a:t>
            </a:r>
            <a:endParaRPr lang="en-US" sz="1400" dirty="0">
              <a:solidFill>
                <a:schemeClr val="tx1"/>
              </a:solidFill>
            </a:endParaRPr>
          </a:p>
          <a:p>
            <a:r>
              <a:rPr lang="ro-RO" sz="1400" dirty="0">
                <a:solidFill>
                  <a:schemeClr val="tx1"/>
                </a:solidFill>
              </a:rPr>
              <a:t>(f) înregistrarea și analizarea fluxului de activitatea a organizațiilor, rapoartelor, registrelor, manualelor și fișelor de post;</a:t>
            </a:r>
            <a:endParaRPr lang="en-US" sz="1400" dirty="0">
              <a:solidFill>
                <a:schemeClr val="tx1"/>
              </a:solidFill>
            </a:endParaRPr>
          </a:p>
          <a:p>
            <a:r>
              <a:rPr lang="ro-RO" sz="1400" dirty="0">
                <a:solidFill>
                  <a:schemeClr val="tx1"/>
                </a:solidFill>
              </a:rPr>
              <a:t>(g) întocmirea și recomandarea de propuneri pentru revizuirea metodelor și procedurilor, modificarea fluxului de activitate, redefinirea funcțiilor postului și soluționarea problemelor organizaționale;</a:t>
            </a:r>
            <a:endParaRPr lang="en-US" sz="1400" dirty="0">
              <a:solidFill>
                <a:schemeClr val="tx1"/>
              </a:solidFill>
            </a:endParaRPr>
          </a:p>
          <a:p>
            <a:r>
              <a:rPr lang="ro-RO" sz="1400" dirty="0">
                <a:solidFill>
                  <a:schemeClr val="tx1"/>
                </a:solidFill>
              </a:rPr>
              <a:t>(h) consiliere în implementarea recomandărilor aprobate, emiterea instrucțiunilor revizuite și a manualelor de proceduri, redactarea altor tipuri de documentație;</a:t>
            </a:r>
            <a:endParaRPr lang="en-US" sz="1400" dirty="0">
              <a:solidFill>
                <a:schemeClr val="tx1"/>
              </a:solidFill>
            </a:endParaRPr>
          </a:p>
          <a:p>
            <a:r>
              <a:rPr lang="ro-RO" sz="1400" dirty="0">
                <a:solidFill>
                  <a:schemeClr val="tx1"/>
                </a:solidFill>
              </a:rPr>
              <a:t>(i) revizuirea procedurilor operaționale și consilierea cu privire la devierea de la proceduri și standarde.</a:t>
            </a:r>
            <a:endParaRPr lang="ro-RO" sz="1200" dirty="0">
              <a:solidFill>
                <a:schemeClr val="tx1"/>
              </a:solidFill>
            </a:endParaRPr>
          </a:p>
        </p:txBody>
      </p:sp>
      <p:sp>
        <p:nvSpPr>
          <p:cNvPr id="10" name="Rectangle 9"/>
          <p:cNvSpPr/>
          <p:nvPr/>
        </p:nvSpPr>
        <p:spPr>
          <a:xfrm>
            <a:off x="2153700" y="2256728"/>
            <a:ext cx="1806490" cy="29199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solidFill>
                  <a:srgbClr val="0000FF"/>
                </a:solidFill>
              </a:rPr>
              <a:t>2421 </a:t>
            </a:r>
            <a:r>
              <a:rPr lang="en-US" sz="1200" b="1" dirty="0" err="1">
                <a:solidFill>
                  <a:srgbClr val="0000FF"/>
                </a:solidFill>
              </a:rPr>
              <a:t>Analişti</a:t>
            </a:r>
            <a:r>
              <a:rPr lang="en-US" sz="1200" b="1" dirty="0">
                <a:solidFill>
                  <a:srgbClr val="0000FF"/>
                </a:solidFill>
              </a:rPr>
              <a:t> de management </a:t>
            </a:r>
            <a:r>
              <a:rPr lang="en-US" sz="1200" b="1" dirty="0" err="1">
                <a:solidFill>
                  <a:srgbClr val="0000FF"/>
                </a:solidFill>
              </a:rPr>
              <a:t>şi</a:t>
            </a:r>
            <a:r>
              <a:rPr lang="en-US" sz="1200" b="1" dirty="0">
                <a:solidFill>
                  <a:srgbClr val="0000FF"/>
                </a:solidFill>
              </a:rPr>
              <a:t> </a:t>
            </a:r>
            <a:r>
              <a:rPr lang="en-US" sz="1200" b="1" dirty="0" err="1">
                <a:solidFill>
                  <a:srgbClr val="0000FF"/>
                </a:solidFill>
              </a:rPr>
              <a:t>organizare</a:t>
            </a:r>
            <a:endParaRPr lang="en-US" sz="1200" b="1" dirty="0">
              <a:solidFill>
                <a:srgbClr val="0000FF"/>
              </a:solidFill>
            </a:endParaRPr>
          </a:p>
          <a:p>
            <a:r>
              <a:rPr lang="en-US" sz="1200" b="1" dirty="0">
                <a:solidFill>
                  <a:schemeClr val="tx1"/>
                </a:solidFill>
              </a:rPr>
              <a:t>2422 </a:t>
            </a:r>
            <a:r>
              <a:rPr lang="en-US" sz="1200" b="1" dirty="0" err="1">
                <a:solidFill>
                  <a:schemeClr val="tx1"/>
                </a:solidFill>
              </a:rPr>
              <a:t>Specialişti</a:t>
            </a:r>
            <a:r>
              <a:rPr lang="en-US" sz="1200" b="1" dirty="0">
                <a:solidFill>
                  <a:schemeClr val="tx1"/>
                </a:solidFill>
              </a:rPr>
              <a:t> </a:t>
            </a:r>
            <a:r>
              <a:rPr lang="en-US" sz="1200" b="1" dirty="0" err="1">
                <a:solidFill>
                  <a:schemeClr val="tx1"/>
                </a:solidFill>
              </a:rPr>
              <a:t>în</a:t>
            </a:r>
            <a:r>
              <a:rPr lang="en-US" sz="1200" b="1" dirty="0">
                <a:solidFill>
                  <a:schemeClr val="tx1"/>
                </a:solidFill>
              </a:rPr>
              <a:t> </a:t>
            </a:r>
            <a:r>
              <a:rPr lang="en-US" sz="1200" b="1" dirty="0" err="1">
                <a:solidFill>
                  <a:schemeClr val="tx1"/>
                </a:solidFill>
              </a:rPr>
              <a:t>domeniul</a:t>
            </a:r>
            <a:r>
              <a:rPr lang="en-US" sz="1200" b="1" dirty="0">
                <a:solidFill>
                  <a:schemeClr val="tx1"/>
                </a:solidFill>
              </a:rPr>
              <a:t> </a:t>
            </a:r>
            <a:r>
              <a:rPr lang="en-US" sz="1200" b="1" dirty="0" err="1">
                <a:solidFill>
                  <a:schemeClr val="tx1"/>
                </a:solidFill>
              </a:rPr>
              <a:t>politicilor</a:t>
            </a:r>
            <a:r>
              <a:rPr lang="en-US" sz="1200" b="1" dirty="0">
                <a:solidFill>
                  <a:schemeClr val="tx1"/>
                </a:solidFill>
              </a:rPr>
              <a:t> administrative</a:t>
            </a:r>
          </a:p>
          <a:p>
            <a:r>
              <a:rPr lang="en-US" sz="1200" b="1" dirty="0">
                <a:solidFill>
                  <a:schemeClr val="tx1"/>
                </a:solidFill>
              </a:rPr>
              <a:t>2423 </a:t>
            </a:r>
            <a:r>
              <a:rPr lang="en-US" sz="1200" b="1" dirty="0" err="1">
                <a:solidFill>
                  <a:schemeClr val="tx1"/>
                </a:solidFill>
              </a:rPr>
              <a:t>Specialişti</a:t>
            </a:r>
            <a:r>
              <a:rPr lang="en-US" sz="1200" b="1" dirty="0">
                <a:solidFill>
                  <a:schemeClr val="tx1"/>
                </a:solidFill>
              </a:rPr>
              <a:t> </a:t>
            </a:r>
            <a:r>
              <a:rPr lang="en-US" sz="1200" b="1" dirty="0" err="1">
                <a:solidFill>
                  <a:schemeClr val="tx1"/>
                </a:solidFill>
              </a:rPr>
              <a:t>în</a:t>
            </a:r>
            <a:r>
              <a:rPr lang="en-US" sz="1200" b="1" dirty="0">
                <a:solidFill>
                  <a:schemeClr val="tx1"/>
                </a:solidFill>
              </a:rPr>
              <a:t> </a:t>
            </a:r>
            <a:r>
              <a:rPr lang="en-US" sz="1200" b="1" dirty="0" err="1">
                <a:solidFill>
                  <a:schemeClr val="tx1"/>
                </a:solidFill>
              </a:rPr>
              <a:t>domeniul</a:t>
            </a:r>
            <a:r>
              <a:rPr lang="en-US" sz="1200" b="1" dirty="0">
                <a:solidFill>
                  <a:schemeClr val="tx1"/>
                </a:solidFill>
              </a:rPr>
              <a:t> </a:t>
            </a:r>
            <a:r>
              <a:rPr lang="en-US" sz="1200" b="1" dirty="0" err="1">
                <a:solidFill>
                  <a:schemeClr val="tx1"/>
                </a:solidFill>
              </a:rPr>
              <a:t>resurselor</a:t>
            </a:r>
            <a:r>
              <a:rPr lang="en-US" sz="1200" b="1" dirty="0">
                <a:solidFill>
                  <a:schemeClr val="tx1"/>
                </a:solidFill>
              </a:rPr>
              <a:t> </a:t>
            </a:r>
            <a:r>
              <a:rPr lang="en-US" sz="1200" b="1" dirty="0" err="1">
                <a:solidFill>
                  <a:schemeClr val="tx1"/>
                </a:solidFill>
              </a:rPr>
              <a:t>umane</a:t>
            </a:r>
            <a:r>
              <a:rPr lang="en-US" sz="1200" b="1" dirty="0">
                <a:solidFill>
                  <a:schemeClr val="tx1"/>
                </a:solidFill>
              </a:rPr>
              <a:t> </a:t>
            </a:r>
            <a:r>
              <a:rPr lang="en-US" sz="1200" b="1" dirty="0" err="1">
                <a:solidFill>
                  <a:schemeClr val="tx1"/>
                </a:solidFill>
              </a:rPr>
              <a:t>şi</a:t>
            </a:r>
            <a:r>
              <a:rPr lang="en-US" sz="1200" b="1" dirty="0">
                <a:solidFill>
                  <a:schemeClr val="tx1"/>
                </a:solidFill>
              </a:rPr>
              <a:t> de personal</a:t>
            </a:r>
          </a:p>
          <a:p>
            <a:r>
              <a:rPr lang="en-US" sz="1200" b="1" dirty="0">
                <a:solidFill>
                  <a:schemeClr val="tx1"/>
                </a:solidFill>
              </a:rPr>
              <a:t>2424 </a:t>
            </a:r>
            <a:r>
              <a:rPr lang="en-US" sz="1200" b="1" dirty="0" err="1">
                <a:solidFill>
                  <a:schemeClr val="tx1"/>
                </a:solidFill>
              </a:rPr>
              <a:t>Specialişti</a:t>
            </a:r>
            <a:r>
              <a:rPr lang="en-US" sz="1200" b="1" dirty="0">
                <a:solidFill>
                  <a:schemeClr val="tx1"/>
                </a:solidFill>
              </a:rPr>
              <a:t> </a:t>
            </a:r>
            <a:r>
              <a:rPr lang="en-US" sz="1200" b="1" dirty="0" err="1">
                <a:solidFill>
                  <a:schemeClr val="tx1"/>
                </a:solidFill>
              </a:rPr>
              <a:t>în</a:t>
            </a:r>
            <a:r>
              <a:rPr lang="en-US" sz="1200" b="1" dirty="0">
                <a:solidFill>
                  <a:schemeClr val="tx1"/>
                </a:solidFill>
              </a:rPr>
              <a:t> </a:t>
            </a:r>
            <a:r>
              <a:rPr lang="en-US" sz="1200" b="1" dirty="0" err="1">
                <a:solidFill>
                  <a:schemeClr val="tx1"/>
                </a:solidFill>
              </a:rPr>
              <a:t>formarea</a:t>
            </a:r>
            <a:r>
              <a:rPr lang="en-US" sz="1200" b="1" dirty="0">
                <a:solidFill>
                  <a:schemeClr val="tx1"/>
                </a:solidFill>
              </a:rPr>
              <a:t> </a:t>
            </a:r>
            <a:r>
              <a:rPr lang="en-US" sz="1200" b="1" dirty="0" err="1">
                <a:solidFill>
                  <a:schemeClr val="tx1"/>
                </a:solidFill>
              </a:rPr>
              <a:t>şi</a:t>
            </a:r>
            <a:r>
              <a:rPr lang="en-US" sz="1200" b="1" dirty="0">
                <a:solidFill>
                  <a:schemeClr val="tx1"/>
                </a:solidFill>
              </a:rPr>
              <a:t> </a:t>
            </a:r>
            <a:r>
              <a:rPr lang="en-US" sz="1200" b="1" dirty="0" err="1">
                <a:solidFill>
                  <a:schemeClr val="tx1"/>
                </a:solidFill>
              </a:rPr>
              <a:t>dezvoltarea</a:t>
            </a:r>
            <a:r>
              <a:rPr lang="en-US" sz="1200" b="1" dirty="0">
                <a:solidFill>
                  <a:schemeClr val="tx1"/>
                </a:solidFill>
              </a:rPr>
              <a:t> </a:t>
            </a:r>
            <a:r>
              <a:rPr lang="en-US" sz="1200" b="1" dirty="0" err="1" smtClean="0">
                <a:solidFill>
                  <a:schemeClr val="tx1"/>
                </a:solidFill>
              </a:rPr>
              <a:t>personalului</a:t>
            </a:r>
            <a:endParaRPr lang="en-US" sz="1200" b="1" dirty="0">
              <a:solidFill>
                <a:schemeClr val="tx1"/>
              </a:solidFill>
            </a:endParaRPr>
          </a:p>
        </p:txBody>
      </p:sp>
      <p:cxnSp>
        <p:nvCxnSpPr>
          <p:cNvPr id="13" name="Straight Arrow Connector 12"/>
          <p:cNvCxnSpPr>
            <a:stCxn id="5" idx="3"/>
            <a:endCxn id="10" idx="1"/>
          </p:cNvCxnSpPr>
          <p:nvPr/>
        </p:nvCxnSpPr>
        <p:spPr>
          <a:xfrm>
            <a:off x="1691148" y="3716691"/>
            <a:ext cx="462552" cy="0"/>
          </a:xfrm>
          <a:prstGeom prst="straightConnector1">
            <a:avLst/>
          </a:prstGeom>
          <a:ln w="0">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51129" y="1917545"/>
            <a:ext cx="1192143" cy="5428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rgbClr val="7030A0"/>
                </a:solidFill>
              </a:rPr>
              <a:t>ISCED-F</a:t>
            </a:r>
            <a:endParaRPr lang="en-US" b="1" dirty="0">
              <a:solidFill>
                <a:srgbClr val="7030A0"/>
              </a:solidFill>
            </a:endParaRPr>
          </a:p>
        </p:txBody>
      </p:sp>
      <p:sp>
        <p:nvSpPr>
          <p:cNvPr id="19" name="Rectangle 18"/>
          <p:cNvSpPr/>
          <p:nvPr/>
        </p:nvSpPr>
        <p:spPr>
          <a:xfrm>
            <a:off x="2161941" y="802076"/>
            <a:ext cx="1792897" cy="1319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rgbClr val="7030A0"/>
                </a:solidFill>
              </a:rPr>
              <a:t>COR</a:t>
            </a:r>
          </a:p>
          <a:p>
            <a:r>
              <a:rPr lang="ro-RO" sz="1200" b="1" dirty="0" smtClean="0">
                <a:solidFill>
                  <a:srgbClr val="7030A0"/>
                </a:solidFill>
              </a:rPr>
              <a:t>24 </a:t>
            </a:r>
            <a:r>
              <a:rPr lang="ro-RO" sz="1200" b="1" dirty="0">
                <a:solidFill>
                  <a:srgbClr val="7030A0"/>
                </a:solidFill>
              </a:rPr>
              <a:t>– Specialiști în domeniul administrativ-comercial</a:t>
            </a:r>
          </a:p>
          <a:p>
            <a:r>
              <a:rPr lang="ro-RO" sz="1200" b="1" dirty="0">
                <a:solidFill>
                  <a:srgbClr val="7030A0"/>
                </a:solidFill>
              </a:rPr>
              <a:t>242 – Specialiști în domeniul </a:t>
            </a:r>
            <a:r>
              <a:rPr lang="ro-RO" sz="1200" b="1" dirty="0" smtClean="0">
                <a:solidFill>
                  <a:srgbClr val="7030A0"/>
                </a:solidFill>
              </a:rPr>
              <a:t>administrativ</a:t>
            </a:r>
            <a:endParaRPr lang="ro-RO" sz="1200" b="1" dirty="0">
              <a:solidFill>
                <a:schemeClr val="tx1"/>
              </a:solidFill>
            </a:endParaRPr>
          </a:p>
        </p:txBody>
      </p:sp>
      <p:sp>
        <p:nvSpPr>
          <p:cNvPr id="20" name="Rectangle 19"/>
          <p:cNvSpPr/>
          <p:nvPr/>
        </p:nvSpPr>
        <p:spPr>
          <a:xfrm>
            <a:off x="5896271" y="778435"/>
            <a:ext cx="1792897" cy="5428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chemeClr val="tx1"/>
                </a:solidFill>
              </a:rPr>
              <a:t>Sarcini</a:t>
            </a:r>
          </a:p>
          <a:p>
            <a:pPr algn="ctr"/>
            <a:r>
              <a:rPr lang="ro-RO" sz="1600" b="1" dirty="0" smtClean="0">
                <a:solidFill>
                  <a:schemeClr val="tx1"/>
                </a:solidFill>
              </a:rPr>
              <a:t>ISCO-08</a:t>
            </a:r>
            <a:endParaRPr lang="ro-RO" sz="1600" b="1" dirty="0">
              <a:solidFill>
                <a:schemeClr val="tx1"/>
              </a:solidFill>
            </a:endParaRPr>
          </a:p>
        </p:txBody>
      </p:sp>
      <p:cxnSp>
        <p:nvCxnSpPr>
          <p:cNvPr id="25" name="Straight Arrow Connector 24"/>
          <p:cNvCxnSpPr/>
          <p:nvPr/>
        </p:nvCxnSpPr>
        <p:spPr>
          <a:xfrm>
            <a:off x="3954838" y="3648895"/>
            <a:ext cx="36576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12604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E50D555-AD09-4184-8F27-884809BFB095}" type="slidenum">
              <a:rPr lang="en-US" smtClean="0"/>
              <a:t>16</a:t>
            </a:fld>
            <a:endParaRPr lang="en-US"/>
          </a:p>
        </p:txBody>
      </p:sp>
      <p:sp>
        <p:nvSpPr>
          <p:cNvPr id="5" name="Rectangle 4"/>
          <p:cNvSpPr/>
          <p:nvPr/>
        </p:nvSpPr>
        <p:spPr>
          <a:xfrm>
            <a:off x="251129" y="2637095"/>
            <a:ext cx="1440019" cy="19349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200" b="1" dirty="0">
                <a:solidFill>
                  <a:schemeClr val="tx1"/>
                </a:solidFill>
              </a:rPr>
              <a:t>04 Afaceri, </a:t>
            </a:r>
            <a:r>
              <a:rPr lang="ro-RO" sz="1200" b="1" dirty="0" err="1">
                <a:solidFill>
                  <a:schemeClr val="tx1"/>
                </a:solidFill>
              </a:rPr>
              <a:t>administraţie</a:t>
            </a:r>
            <a:r>
              <a:rPr lang="ro-RO" sz="1200" b="1" dirty="0">
                <a:solidFill>
                  <a:schemeClr val="tx1"/>
                </a:solidFill>
              </a:rPr>
              <a:t> </a:t>
            </a:r>
            <a:r>
              <a:rPr lang="ro-RO" sz="1200" b="1" dirty="0" err="1">
                <a:solidFill>
                  <a:schemeClr val="tx1"/>
                </a:solidFill>
              </a:rPr>
              <a:t>şi</a:t>
            </a:r>
            <a:r>
              <a:rPr lang="ro-RO" sz="1200" b="1" dirty="0">
                <a:solidFill>
                  <a:schemeClr val="tx1"/>
                </a:solidFill>
              </a:rPr>
              <a:t> </a:t>
            </a:r>
            <a:r>
              <a:rPr lang="ro-RO" sz="1200" b="1" dirty="0" smtClean="0">
                <a:solidFill>
                  <a:schemeClr val="tx1"/>
                </a:solidFill>
              </a:rPr>
              <a:t>drept</a:t>
            </a:r>
          </a:p>
          <a:p>
            <a:endParaRPr lang="ro-RO" sz="1200" b="1" dirty="0" smtClean="0">
              <a:solidFill>
                <a:schemeClr val="tx1"/>
              </a:solidFill>
            </a:endParaRPr>
          </a:p>
          <a:p>
            <a:r>
              <a:rPr lang="ro-RO" sz="1200" b="1" dirty="0">
                <a:solidFill>
                  <a:schemeClr val="tx1"/>
                </a:solidFill>
              </a:rPr>
              <a:t>041 Afaceri </a:t>
            </a:r>
            <a:r>
              <a:rPr lang="ro-RO" sz="1200" b="1" dirty="0" err="1">
                <a:solidFill>
                  <a:schemeClr val="tx1"/>
                </a:solidFill>
              </a:rPr>
              <a:t>şi</a:t>
            </a:r>
            <a:r>
              <a:rPr lang="ro-RO" sz="1200" b="1" dirty="0">
                <a:solidFill>
                  <a:schemeClr val="tx1"/>
                </a:solidFill>
              </a:rPr>
              <a:t> </a:t>
            </a:r>
            <a:r>
              <a:rPr lang="ro-RO" sz="1200" b="1" dirty="0" err="1" smtClean="0">
                <a:solidFill>
                  <a:schemeClr val="tx1"/>
                </a:solidFill>
              </a:rPr>
              <a:t>administraţie</a:t>
            </a:r>
            <a:endParaRPr lang="ro-RO" sz="1200" b="1" dirty="0" smtClean="0">
              <a:solidFill>
                <a:schemeClr val="tx1"/>
              </a:solidFill>
            </a:endParaRPr>
          </a:p>
          <a:p>
            <a:endParaRPr lang="ro-RO" sz="1200" b="1" dirty="0" smtClean="0">
              <a:solidFill>
                <a:schemeClr val="tx1"/>
              </a:solidFill>
            </a:endParaRPr>
          </a:p>
          <a:p>
            <a:r>
              <a:rPr lang="ro-RO" sz="1200" b="1" dirty="0">
                <a:solidFill>
                  <a:srgbClr val="0000FF"/>
                </a:solidFill>
              </a:rPr>
              <a:t>0413 Management </a:t>
            </a:r>
            <a:r>
              <a:rPr lang="ro-RO" sz="1200" b="1" dirty="0" err="1">
                <a:solidFill>
                  <a:srgbClr val="0000FF"/>
                </a:solidFill>
              </a:rPr>
              <a:t>şi</a:t>
            </a:r>
            <a:r>
              <a:rPr lang="ro-RO" sz="1200" b="1" dirty="0">
                <a:solidFill>
                  <a:srgbClr val="0000FF"/>
                </a:solidFill>
              </a:rPr>
              <a:t> </a:t>
            </a:r>
            <a:r>
              <a:rPr lang="ro-RO" sz="1200" b="1" dirty="0" err="1">
                <a:solidFill>
                  <a:srgbClr val="0000FF"/>
                </a:solidFill>
              </a:rPr>
              <a:t>administraţie</a:t>
            </a:r>
            <a:endParaRPr lang="en-US" sz="1200" b="1" dirty="0">
              <a:solidFill>
                <a:srgbClr val="0000FF"/>
              </a:solidFill>
            </a:endParaRPr>
          </a:p>
        </p:txBody>
      </p:sp>
      <p:sp>
        <p:nvSpPr>
          <p:cNvPr id="9" name="Rectangle 8"/>
          <p:cNvSpPr/>
          <p:nvPr/>
        </p:nvSpPr>
        <p:spPr>
          <a:xfrm>
            <a:off x="4403797" y="1371395"/>
            <a:ext cx="7465330" cy="49849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600" b="1" dirty="0" err="1">
                <a:solidFill>
                  <a:srgbClr val="0000FF"/>
                </a:solidFill>
              </a:rPr>
              <a:t>Specialiştii</a:t>
            </a:r>
            <a:r>
              <a:rPr lang="ro-RO" sz="1600" b="1" dirty="0">
                <a:solidFill>
                  <a:srgbClr val="0000FF"/>
                </a:solidFill>
              </a:rPr>
              <a:t> în domeniul politicilor administrative </a:t>
            </a:r>
            <a:r>
              <a:rPr lang="ro-RO" sz="1600" dirty="0">
                <a:solidFill>
                  <a:schemeClr val="tx1"/>
                </a:solidFill>
              </a:rPr>
              <a:t>dezvoltă </a:t>
            </a:r>
            <a:r>
              <a:rPr lang="ro-RO" sz="1600" dirty="0" err="1">
                <a:solidFill>
                  <a:schemeClr val="tx1"/>
                </a:solidFill>
              </a:rPr>
              <a:t>şi</a:t>
            </a:r>
            <a:r>
              <a:rPr lang="ro-RO" sz="1600" dirty="0">
                <a:solidFill>
                  <a:schemeClr val="tx1"/>
                </a:solidFill>
              </a:rPr>
              <a:t> analizează politicile referitoare la proiectarea, implementarea </a:t>
            </a:r>
            <a:r>
              <a:rPr lang="ro-RO" sz="1600" dirty="0" err="1">
                <a:solidFill>
                  <a:schemeClr val="tx1"/>
                </a:solidFill>
              </a:rPr>
              <a:t>şi</a:t>
            </a:r>
            <a:r>
              <a:rPr lang="ro-RO" sz="1600" dirty="0">
                <a:solidFill>
                  <a:schemeClr val="tx1"/>
                </a:solidFill>
              </a:rPr>
              <a:t> modificarea operațiunilor </a:t>
            </a:r>
            <a:r>
              <a:rPr lang="ro-RO" sz="1600" dirty="0" err="1">
                <a:solidFill>
                  <a:schemeClr val="tx1"/>
                </a:solidFill>
              </a:rPr>
              <a:t>şi</a:t>
            </a:r>
            <a:r>
              <a:rPr lang="ro-RO" sz="1600" dirty="0">
                <a:solidFill>
                  <a:schemeClr val="tx1"/>
                </a:solidFill>
              </a:rPr>
              <a:t> programelor guvernamentale </a:t>
            </a:r>
            <a:r>
              <a:rPr lang="ro-RO" sz="1600" dirty="0" err="1">
                <a:solidFill>
                  <a:schemeClr val="tx1"/>
                </a:solidFill>
              </a:rPr>
              <a:t>şi</a:t>
            </a:r>
            <a:r>
              <a:rPr lang="ro-RO" sz="1600" dirty="0">
                <a:solidFill>
                  <a:schemeClr val="tx1"/>
                </a:solidFill>
              </a:rPr>
              <a:t> comerciale.</a:t>
            </a:r>
            <a:endParaRPr lang="en-US" sz="1600" dirty="0">
              <a:solidFill>
                <a:schemeClr val="tx1"/>
              </a:solidFill>
            </a:endParaRPr>
          </a:p>
          <a:p>
            <a:r>
              <a:rPr lang="ro-RO" sz="1600" dirty="0">
                <a:solidFill>
                  <a:schemeClr val="tx1"/>
                </a:solidFill>
              </a:rPr>
              <a:t>Sarcinile includ:</a:t>
            </a:r>
            <a:endParaRPr lang="en-US" sz="1600" dirty="0">
              <a:solidFill>
                <a:schemeClr val="tx1"/>
              </a:solidFill>
            </a:endParaRPr>
          </a:p>
          <a:p>
            <a:r>
              <a:rPr lang="ro-RO" sz="1600" dirty="0">
                <a:solidFill>
                  <a:schemeClr val="tx1"/>
                </a:solidFill>
              </a:rPr>
              <a:t>(a) </a:t>
            </a:r>
            <a:r>
              <a:rPr lang="ro-RO" dirty="0">
                <a:solidFill>
                  <a:schemeClr val="tx1"/>
                </a:solidFill>
              </a:rPr>
              <a:t>stabilirea de legături </a:t>
            </a:r>
            <a:r>
              <a:rPr lang="ro-RO" sz="1600" dirty="0" smtClean="0">
                <a:solidFill>
                  <a:schemeClr val="tx1"/>
                </a:solidFill>
              </a:rPr>
              <a:t> cu și </a:t>
            </a:r>
            <a:r>
              <a:rPr lang="ro-RO" sz="1600" dirty="0">
                <a:solidFill>
                  <a:schemeClr val="tx1"/>
                </a:solidFill>
              </a:rPr>
              <a:t>consultarea cu administratorii de programe și alte părți interesate pentru a identifica nevoile de politici;</a:t>
            </a:r>
            <a:endParaRPr lang="en-US" sz="1600" dirty="0">
              <a:solidFill>
                <a:schemeClr val="tx1"/>
              </a:solidFill>
            </a:endParaRPr>
          </a:p>
          <a:p>
            <a:r>
              <a:rPr lang="ro-RO" sz="1600" dirty="0">
                <a:solidFill>
                  <a:schemeClr val="tx1"/>
                </a:solidFill>
              </a:rPr>
              <a:t>(b) revizuirea politicilor și a legislației existente pentru a identifica anomaliile și prevederile depășite;</a:t>
            </a:r>
            <a:endParaRPr lang="en-US" sz="1600" dirty="0">
              <a:solidFill>
                <a:schemeClr val="tx1"/>
              </a:solidFill>
            </a:endParaRPr>
          </a:p>
          <a:p>
            <a:r>
              <a:rPr lang="ro-RO" sz="1600" dirty="0">
                <a:solidFill>
                  <a:schemeClr val="tx1"/>
                </a:solidFill>
              </a:rPr>
              <a:t>(c) cercetarea tendințelor sociale, economice și industriale, și așteptările clienților cu privire la programele și serviciile oferite;</a:t>
            </a:r>
            <a:endParaRPr lang="en-US" sz="1600" dirty="0">
              <a:solidFill>
                <a:schemeClr val="tx1"/>
              </a:solidFill>
            </a:endParaRPr>
          </a:p>
          <a:p>
            <a:r>
              <a:rPr lang="ro-RO" sz="1600" dirty="0">
                <a:solidFill>
                  <a:schemeClr val="tx1"/>
                </a:solidFill>
              </a:rPr>
              <a:t>(d) formularea și analizarea opțiunilor de politici, întocmirea de rapoarte de informare și recomandări pentru modificările de politici și consilierea cu privire la opțiunile preferate;</a:t>
            </a:r>
            <a:endParaRPr lang="en-US" sz="1600" dirty="0">
              <a:solidFill>
                <a:schemeClr val="tx1"/>
              </a:solidFill>
            </a:endParaRPr>
          </a:p>
          <a:p>
            <a:r>
              <a:rPr lang="ro-RO" sz="1600" dirty="0">
                <a:solidFill>
                  <a:schemeClr val="tx1"/>
                </a:solidFill>
              </a:rPr>
              <a:t>(e) evaluarea impactului, implicațiilor financiare, interacțiunilor cu alte programe și a fezabilității politice și administrative a politicilor;</a:t>
            </a:r>
            <a:endParaRPr lang="en-US" sz="1600" dirty="0">
              <a:solidFill>
                <a:schemeClr val="tx1"/>
              </a:solidFill>
            </a:endParaRPr>
          </a:p>
          <a:p>
            <a:r>
              <a:rPr lang="ro-RO" sz="1600" dirty="0">
                <a:solidFill>
                  <a:schemeClr val="tx1"/>
                </a:solidFill>
              </a:rPr>
              <a:t>(f) realizarea de evaluări a riscurilor și întocmirea răspunsurilor;</a:t>
            </a:r>
            <a:endParaRPr lang="en-US" sz="1600" dirty="0">
              <a:solidFill>
                <a:schemeClr val="tx1"/>
              </a:solidFill>
            </a:endParaRPr>
          </a:p>
          <a:p>
            <a:r>
              <a:rPr lang="ro-RO" sz="1600" dirty="0">
                <a:solidFill>
                  <a:schemeClr val="tx1"/>
                </a:solidFill>
              </a:rPr>
              <a:t>(g) revizuirea operațiunilor și programelor pentru a asigura compatibilitatea cu politica organizației.</a:t>
            </a:r>
            <a:endParaRPr lang="en-US" sz="1600" dirty="0">
              <a:solidFill>
                <a:schemeClr val="tx1"/>
              </a:solidFill>
            </a:endParaRPr>
          </a:p>
        </p:txBody>
      </p:sp>
      <p:sp>
        <p:nvSpPr>
          <p:cNvPr id="10" name="Rectangle 9"/>
          <p:cNvSpPr/>
          <p:nvPr/>
        </p:nvSpPr>
        <p:spPr>
          <a:xfrm>
            <a:off x="2134755" y="2188956"/>
            <a:ext cx="1806490" cy="27724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sz="1200" b="1" dirty="0" smtClean="0">
              <a:solidFill>
                <a:schemeClr val="tx1"/>
              </a:solidFill>
            </a:endParaRPr>
          </a:p>
          <a:p>
            <a:r>
              <a:rPr lang="en-US" sz="1200" b="1" dirty="0" smtClean="0">
                <a:solidFill>
                  <a:schemeClr val="tx1"/>
                </a:solidFill>
              </a:rPr>
              <a:t>2421 </a:t>
            </a:r>
            <a:r>
              <a:rPr lang="en-US" sz="1200" b="1" dirty="0" err="1">
                <a:solidFill>
                  <a:schemeClr val="tx1"/>
                </a:solidFill>
              </a:rPr>
              <a:t>Analişti</a:t>
            </a:r>
            <a:r>
              <a:rPr lang="en-US" sz="1200" b="1" dirty="0">
                <a:solidFill>
                  <a:schemeClr val="tx1"/>
                </a:solidFill>
              </a:rPr>
              <a:t> de management </a:t>
            </a:r>
            <a:r>
              <a:rPr lang="en-US" sz="1200" b="1" dirty="0" err="1">
                <a:solidFill>
                  <a:schemeClr val="tx1"/>
                </a:solidFill>
              </a:rPr>
              <a:t>şi</a:t>
            </a:r>
            <a:r>
              <a:rPr lang="en-US" sz="1200" b="1" dirty="0">
                <a:solidFill>
                  <a:schemeClr val="tx1"/>
                </a:solidFill>
              </a:rPr>
              <a:t> </a:t>
            </a:r>
            <a:r>
              <a:rPr lang="en-US" sz="1200" b="1" dirty="0" err="1">
                <a:solidFill>
                  <a:schemeClr val="tx1"/>
                </a:solidFill>
              </a:rPr>
              <a:t>organizare</a:t>
            </a:r>
            <a:endParaRPr lang="en-US" sz="1200" b="1" dirty="0">
              <a:solidFill>
                <a:schemeClr val="tx1"/>
              </a:solidFill>
            </a:endParaRPr>
          </a:p>
          <a:p>
            <a:r>
              <a:rPr lang="en-US" sz="1200" b="1" dirty="0">
                <a:solidFill>
                  <a:srgbClr val="0000FF"/>
                </a:solidFill>
              </a:rPr>
              <a:t>2422 </a:t>
            </a:r>
            <a:r>
              <a:rPr lang="en-US" sz="1200" b="1" dirty="0" err="1">
                <a:solidFill>
                  <a:srgbClr val="0000FF"/>
                </a:solidFill>
              </a:rPr>
              <a:t>Specialişti</a:t>
            </a:r>
            <a:r>
              <a:rPr lang="en-US" sz="1200" b="1" dirty="0">
                <a:solidFill>
                  <a:srgbClr val="0000FF"/>
                </a:solidFill>
              </a:rPr>
              <a:t> </a:t>
            </a:r>
            <a:r>
              <a:rPr lang="en-US" sz="1200" b="1" dirty="0" err="1">
                <a:solidFill>
                  <a:srgbClr val="0000FF"/>
                </a:solidFill>
              </a:rPr>
              <a:t>în</a:t>
            </a:r>
            <a:r>
              <a:rPr lang="en-US" sz="1200" b="1" dirty="0">
                <a:solidFill>
                  <a:srgbClr val="0000FF"/>
                </a:solidFill>
              </a:rPr>
              <a:t> </a:t>
            </a:r>
            <a:r>
              <a:rPr lang="en-US" sz="1200" b="1" dirty="0" err="1">
                <a:solidFill>
                  <a:srgbClr val="0000FF"/>
                </a:solidFill>
              </a:rPr>
              <a:t>domeniul</a:t>
            </a:r>
            <a:r>
              <a:rPr lang="en-US" sz="1200" b="1" dirty="0">
                <a:solidFill>
                  <a:srgbClr val="0000FF"/>
                </a:solidFill>
              </a:rPr>
              <a:t> </a:t>
            </a:r>
            <a:r>
              <a:rPr lang="en-US" sz="1200" b="1" dirty="0" err="1">
                <a:solidFill>
                  <a:srgbClr val="0000FF"/>
                </a:solidFill>
              </a:rPr>
              <a:t>politicilor</a:t>
            </a:r>
            <a:r>
              <a:rPr lang="en-US" sz="1200" b="1" dirty="0">
                <a:solidFill>
                  <a:srgbClr val="0000FF"/>
                </a:solidFill>
              </a:rPr>
              <a:t> administrative</a:t>
            </a:r>
          </a:p>
          <a:p>
            <a:r>
              <a:rPr lang="en-US" sz="1200" b="1" dirty="0">
                <a:solidFill>
                  <a:schemeClr val="tx1"/>
                </a:solidFill>
              </a:rPr>
              <a:t>2423 </a:t>
            </a:r>
            <a:r>
              <a:rPr lang="en-US" sz="1200" b="1" dirty="0" err="1">
                <a:solidFill>
                  <a:schemeClr val="tx1"/>
                </a:solidFill>
              </a:rPr>
              <a:t>Specialişti</a:t>
            </a:r>
            <a:r>
              <a:rPr lang="en-US" sz="1200" b="1" dirty="0">
                <a:solidFill>
                  <a:schemeClr val="tx1"/>
                </a:solidFill>
              </a:rPr>
              <a:t> </a:t>
            </a:r>
            <a:r>
              <a:rPr lang="en-US" sz="1200" b="1" dirty="0" err="1">
                <a:solidFill>
                  <a:schemeClr val="tx1"/>
                </a:solidFill>
              </a:rPr>
              <a:t>în</a:t>
            </a:r>
            <a:r>
              <a:rPr lang="en-US" sz="1200" b="1" dirty="0">
                <a:solidFill>
                  <a:schemeClr val="tx1"/>
                </a:solidFill>
              </a:rPr>
              <a:t> </a:t>
            </a:r>
            <a:r>
              <a:rPr lang="en-US" sz="1200" b="1" dirty="0" err="1">
                <a:solidFill>
                  <a:schemeClr val="tx1"/>
                </a:solidFill>
              </a:rPr>
              <a:t>domeniul</a:t>
            </a:r>
            <a:r>
              <a:rPr lang="en-US" sz="1200" b="1" dirty="0">
                <a:solidFill>
                  <a:schemeClr val="tx1"/>
                </a:solidFill>
              </a:rPr>
              <a:t> </a:t>
            </a:r>
            <a:r>
              <a:rPr lang="en-US" sz="1200" b="1" dirty="0" err="1">
                <a:solidFill>
                  <a:schemeClr val="tx1"/>
                </a:solidFill>
              </a:rPr>
              <a:t>resurselor</a:t>
            </a:r>
            <a:r>
              <a:rPr lang="en-US" sz="1200" b="1" dirty="0">
                <a:solidFill>
                  <a:schemeClr val="tx1"/>
                </a:solidFill>
              </a:rPr>
              <a:t> </a:t>
            </a:r>
            <a:r>
              <a:rPr lang="en-US" sz="1200" b="1" dirty="0" err="1">
                <a:solidFill>
                  <a:schemeClr val="tx1"/>
                </a:solidFill>
              </a:rPr>
              <a:t>umane</a:t>
            </a:r>
            <a:r>
              <a:rPr lang="en-US" sz="1200" b="1" dirty="0">
                <a:solidFill>
                  <a:schemeClr val="tx1"/>
                </a:solidFill>
              </a:rPr>
              <a:t> </a:t>
            </a:r>
            <a:r>
              <a:rPr lang="en-US" sz="1200" b="1" dirty="0" err="1">
                <a:solidFill>
                  <a:schemeClr val="tx1"/>
                </a:solidFill>
              </a:rPr>
              <a:t>şi</a:t>
            </a:r>
            <a:r>
              <a:rPr lang="en-US" sz="1200" b="1" dirty="0">
                <a:solidFill>
                  <a:schemeClr val="tx1"/>
                </a:solidFill>
              </a:rPr>
              <a:t> de personal</a:t>
            </a:r>
          </a:p>
          <a:p>
            <a:r>
              <a:rPr lang="en-US" sz="1200" b="1" dirty="0">
                <a:solidFill>
                  <a:schemeClr val="tx1"/>
                </a:solidFill>
              </a:rPr>
              <a:t>2424 </a:t>
            </a:r>
            <a:r>
              <a:rPr lang="en-US" sz="1200" b="1" dirty="0" err="1">
                <a:solidFill>
                  <a:schemeClr val="tx1"/>
                </a:solidFill>
              </a:rPr>
              <a:t>Specialişti</a:t>
            </a:r>
            <a:r>
              <a:rPr lang="en-US" sz="1200" b="1" dirty="0">
                <a:solidFill>
                  <a:schemeClr val="tx1"/>
                </a:solidFill>
              </a:rPr>
              <a:t> </a:t>
            </a:r>
            <a:r>
              <a:rPr lang="en-US" sz="1200" b="1" dirty="0" err="1">
                <a:solidFill>
                  <a:schemeClr val="tx1"/>
                </a:solidFill>
              </a:rPr>
              <a:t>în</a:t>
            </a:r>
            <a:r>
              <a:rPr lang="en-US" sz="1200" b="1" dirty="0">
                <a:solidFill>
                  <a:schemeClr val="tx1"/>
                </a:solidFill>
              </a:rPr>
              <a:t> </a:t>
            </a:r>
            <a:r>
              <a:rPr lang="en-US" sz="1200" b="1" dirty="0" err="1">
                <a:solidFill>
                  <a:schemeClr val="tx1"/>
                </a:solidFill>
              </a:rPr>
              <a:t>formarea</a:t>
            </a:r>
            <a:r>
              <a:rPr lang="en-US" sz="1200" b="1" dirty="0">
                <a:solidFill>
                  <a:schemeClr val="tx1"/>
                </a:solidFill>
              </a:rPr>
              <a:t> </a:t>
            </a:r>
            <a:r>
              <a:rPr lang="en-US" sz="1200" b="1" dirty="0" err="1">
                <a:solidFill>
                  <a:schemeClr val="tx1"/>
                </a:solidFill>
              </a:rPr>
              <a:t>şi</a:t>
            </a:r>
            <a:r>
              <a:rPr lang="en-US" sz="1200" b="1" dirty="0">
                <a:solidFill>
                  <a:schemeClr val="tx1"/>
                </a:solidFill>
              </a:rPr>
              <a:t> </a:t>
            </a:r>
            <a:r>
              <a:rPr lang="en-US" sz="1200" b="1" dirty="0" err="1">
                <a:solidFill>
                  <a:schemeClr val="tx1"/>
                </a:solidFill>
              </a:rPr>
              <a:t>dezvoltarea</a:t>
            </a:r>
            <a:r>
              <a:rPr lang="en-US" sz="1200" b="1" dirty="0">
                <a:solidFill>
                  <a:schemeClr val="tx1"/>
                </a:solidFill>
              </a:rPr>
              <a:t> </a:t>
            </a:r>
            <a:r>
              <a:rPr lang="en-US" sz="1200" b="1" dirty="0" err="1">
                <a:solidFill>
                  <a:schemeClr val="tx1"/>
                </a:solidFill>
              </a:rPr>
              <a:t>personalului</a:t>
            </a:r>
            <a:endParaRPr lang="en-US" sz="1200" b="1" dirty="0">
              <a:solidFill>
                <a:schemeClr val="tx1"/>
              </a:solidFill>
            </a:endParaRPr>
          </a:p>
          <a:p>
            <a:endParaRPr lang="en-US" sz="1200" dirty="0">
              <a:solidFill>
                <a:schemeClr val="tx1"/>
              </a:solidFill>
            </a:endParaRPr>
          </a:p>
        </p:txBody>
      </p:sp>
      <p:cxnSp>
        <p:nvCxnSpPr>
          <p:cNvPr id="13" name="Straight Arrow Connector 12"/>
          <p:cNvCxnSpPr>
            <a:stCxn id="5" idx="3"/>
            <a:endCxn id="10" idx="1"/>
          </p:cNvCxnSpPr>
          <p:nvPr/>
        </p:nvCxnSpPr>
        <p:spPr>
          <a:xfrm>
            <a:off x="1691148" y="3604548"/>
            <a:ext cx="457200" cy="0"/>
          </a:xfrm>
          <a:prstGeom prst="straightConnector1">
            <a:avLst/>
          </a:prstGeom>
          <a:ln w="0">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51129" y="1917545"/>
            <a:ext cx="1192143" cy="5428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rgbClr val="7030A0"/>
                </a:solidFill>
              </a:rPr>
              <a:t>ISCED-F</a:t>
            </a:r>
            <a:endParaRPr lang="en-US" b="1" dirty="0">
              <a:solidFill>
                <a:srgbClr val="7030A0"/>
              </a:solidFill>
            </a:endParaRPr>
          </a:p>
        </p:txBody>
      </p:sp>
      <p:sp>
        <p:nvSpPr>
          <p:cNvPr id="20" name="Rectangle 19"/>
          <p:cNvSpPr/>
          <p:nvPr/>
        </p:nvSpPr>
        <p:spPr>
          <a:xfrm>
            <a:off x="5821456" y="802076"/>
            <a:ext cx="1792897" cy="5428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chemeClr val="tx1"/>
                </a:solidFill>
              </a:rPr>
              <a:t>Sarcini</a:t>
            </a:r>
          </a:p>
          <a:p>
            <a:pPr algn="ctr"/>
            <a:r>
              <a:rPr lang="ro-RO" sz="1600" b="1" dirty="0" smtClean="0">
                <a:solidFill>
                  <a:schemeClr val="tx1"/>
                </a:solidFill>
              </a:rPr>
              <a:t>ISCO-08</a:t>
            </a:r>
            <a:endParaRPr lang="ro-RO" sz="1600" b="1" dirty="0">
              <a:solidFill>
                <a:schemeClr val="tx1"/>
              </a:solidFill>
            </a:endParaRPr>
          </a:p>
        </p:txBody>
      </p:sp>
      <p:cxnSp>
        <p:nvCxnSpPr>
          <p:cNvPr id="25" name="Straight Arrow Connector 24"/>
          <p:cNvCxnSpPr/>
          <p:nvPr/>
        </p:nvCxnSpPr>
        <p:spPr>
          <a:xfrm>
            <a:off x="3954838" y="3648895"/>
            <a:ext cx="36576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161941" y="802076"/>
            <a:ext cx="1792897" cy="11154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rgbClr val="7030A0"/>
                </a:solidFill>
              </a:rPr>
              <a:t>COR</a:t>
            </a:r>
          </a:p>
          <a:p>
            <a:r>
              <a:rPr lang="ro-RO" sz="1200" b="1" dirty="0" smtClean="0">
                <a:solidFill>
                  <a:srgbClr val="7030A0"/>
                </a:solidFill>
              </a:rPr>
              <a:t>24 </a:t>
            </a:r>
            <a:r>
              <a:rPr lang="ro-RO" sz="1200" b="1" dirty="0">
                <a:solidFill>
                  <a:srgbClr val="7030A0"/>
                </a:solidFill>
              </a:rPr>
              <a:t>– Specialiști în domeniul administrativ-comercial</a:t>
            </a:r>
          </a:p>
          <a:p>
            <a:r>
              <a:rPr lang="ro-RO" sz="1200" b="1" dirty="0">
                <a:solidFill>
                  <a:srgbClr val="7030A0"/>
                </a:solidFill>
              </a:rPr>
              <a:t>242 – Specialiști în domeniul </a:t>
            </a:r>
            <a:r>
              <a:rPr lang="ro-RO" sz="1200" b="1" dirty="0" smtClean="0">
                <a:solidFill>
                  <a:srgbClr val="7030A0"/>
                </a:solidFill>
              </a:rPr>
              <a:t>administrativ</a:t>
            </a:r>
            <a:endParaRPr lang="ro-RO" sz="1200" b="1" dirty="0">
              <a:solidFill>
                <a:schemeClr val="tx1"/>
              </a:solidFill>
            </a:endParaRPr>
          </a:p>
        </p:txBody>
      </p:sp>
    </p:spTree>
    <p:extLst>
      <p:ext uri="{BB962C8B-B14F-4D97-AF65-F5344CB8AC3E}">
        <p14:creationId xmlns:p14="http://schemas.microsoft.com/office/powerpoint/2010/main" val="9564355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E50D555-AD09-4184-8F27-884809BFB095}" type="slidenum">
              <a:rPr lang="en-US" smtClean="0"/>
              <a:t>17</a:t>
            </a:fld>
            <a:endParaRPr lang="en-US"/>
          </a:p>
        </p:txBody>
      </p:sp>
      <p:sp>
        <p:nvSpPr>
          <p:cNvPr id="5" name="Rectangle 4"/>
          <p:cNvSpPr/>
          <p:nvPr/>
        </p:nvSpPr>
        <p:spPr>
          <a:xfrm>
            <a:off x="251129" y="2709160"/>
            <a:ext cx="1440019" cy="19349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200" b="1" dirty="0">
                <a:solidFill>
                  <a:schemeClr val="tx1"/>
                </a:solidFill>
              </a:rPr>
              <a:t>04 Afaceri, </a:t>
            </a:r>
            <a:r>
              <a:rPr lang="ro-RO" sz="1200" b="1" dirty="0" err="1">
                <a:solidFill>
                  <a:schemeClr val="tx1"/>
                </a:solidFill>
              </a:rPr>
              <a:t>administraţie</a:t>
            </a:r>
            <a:r>
              <a:rPr lang="ro-RO" sz="1200" b="1" dirty="0">
                <a:solidFill>
                  <a:schemeClr val="tx1"/>
                </a:solidFill>
              </a:rPr>
              <a:t> </a:t>
            </a:r>
            <a:r>
              <a:rPr lang="ro-RO" sz="1200" b="1" dirty="0" err="1">
                <a:solidFill>
                  <a:schemeClr val="tx1"/>
                </a:solidFill>
              </a:rPr>
              <a:t>şi</a:t>
            </a:r>
            <a:r>
              <a:rPr lang="ro-RO" sz="1200" b="1" dirty="0">
                <a:solidFill>
                  <a:schemeClr val="tx1"/>
                </a:solidFill>
              </a:rPr>
              <a:t> </a:t>
            </a:r>
            <a:r>
              <a:rPr lang="ro-RO" sz="1200" b="1" dirty="0" smtClean="0">
                <a:solidFill>
                  <a:schemeClr val="tx1"/>
                </a:solidFill>
              </a:rPr>
              <a:t>drept</a:t>
            </a:r>
          </a:p>
          <a:p>
            <a:endParaRPr lang="ro-RO" sz="1200" b="1" dirty="0" smtClean="0">
              <a:solidFill>
                <a:schemeClr val="tx1"/>
              </a:solidFill>
            </a:endParaRPr>
          </a:p>
          <a:p>
            <a:r>
              <a:rPr lang="ro-RO" sz="1200" b="1" dirty="0">
                <a:solidFill>
                  <a:schemeClr val="tx1"/>
                </a:solidFill>
              </a:rPr>
              <a:t>041 Afaceri </a:t>
            </a:r>
            <a:r>
              <a:rPr lang="ro-RO" sz="1200" b="1" dirty="0" err="1">
                <a:solidFill>
                  <a:schemeClr val="tx1"/>
                </a:solidFill>
              </a:rPr>
              <a:t>şi</a:t>
            </a:r>
            <a:r>
              <a:rPr lang="ro-RO" sz="1200" b="1" dirty="0">
                <a:solidFill>
                  <a:schemeClr val="tx1"/>
                </a:solidFill>
              </a:rPr>
              <a:t> </a:t>
            </a:r>
            <a:r>
              <a:rPr lang="ro-RO" sz="1200" b="1" dirty="0" err="1" smtClean="0">
                <a:solidFill>
                  <a:schemeClr val="tx1"/>
                </a:solidFill>
              </a:rPr>
              <a:t>administraţie</a:t>
            </a:r>
            <a:endParaRPr lang="ro-RO" sz="1200" b="1" dirty="0" smtClean="0">
              <a:solidFill>
                <a:schemeClr val="tx1"/>
              </a:solidFill>
            </a:endParaRPr>
          </a:p>
          <a:p>
            <a:endParaRPr lang="ro-RO" sz="1200" b="1" dirty="0" smtClean="0">
              <a:solidFill>
                <a:schemeClr val="tx1"/>
              </a:solidFill>
            </a:endParaRPr>
          </a:p>
          <a:p>
            <a:r>
              <a:rPr lang="ro-RO" sz="1200" b="1" dirty="0">
                <a:solidFill>
                  <a:srgbClr val="0000FF"/>
                </a:solidFill>
              </a:rPr>
              <a:t>0413 Management </a:t>
            </a:r>
            <a:r>
              <a:rPr lang="ro-RO" sz="1200" b="1" dirty="0" err="1">
                <a:solidFill>
                  <a:srgbClr val="0000FF"/>
                </a:solidFill>
              </a:rPr>
              <a:t>şi</a:t>
            </a:r>
            <a:r>
              <a:rPr lang="ro-RO" sz="1200" b="1" dirty="0">
                <a:solidFill>
                  <a:srgbClr val="0000FF"/>
                </a:solidFill>
              </a:rPr>
              <a:t> </a:t>
            </a:r>
            <a:r>
              <a:rPr lang="ro-RO" sz="1200" b="1" dirty="0" err="1">
                <a:solidFill>
                  <a:srgbClr val="0000FF"/>
                </a:solidFill>
              </a:rPr>
              <a:t>administraţie</a:t>
            </a:r>
            <a:endParaRPr lang="en-US" sz="1200" b="1" dirty="0">
              <a:solidFill>
                <a:srgbClr val="0000FF"/>
              </a:solidFill>
            </a:endParaRPr>
          </a:p>
        </p:txBody>
      </p:sp>
      <p:sp>
        <p:nvSpPr>
          <p:cNvPr id="9" name="Rectangle 8"/>
          <p:cNvSpPr/>
          <p:nvPr/>
        </p:nvSpPr>
        <p:spPr>
          <a:xfrm>
            <a:off x="4403797" y="1371395"/>
            <a:ext cx="7465330" cy="49849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600" b="1" dirty="0" err="1" smtClean="0">
                <a:solidFill>
                  <a:srgbClr val="0000FF"/>
                </a:solidFill>
              </a:rPr>
              <a:t>Specialiştii</a:t>
            </a:r>
            <a:r>
              <a:rPr lang="ro-RO" sz="1600" b="1" dirty="0" smtClean="0">
                <a:solidFill>
                  <a:srgbClr val="0000FF"/>
                </a:solidFill>
              </a:rPr>
              <a:t> </a:t>
            </a:r>
            <a:r>
              <a:rPr lang="ro-RO" sz="1600" b="1" dirty="0">
                <a:solidFill>
                  <a:srgbClr val="0000FF"/>
                </a:solidFill>
              </a:rPr>
              <a:t>în domeniul resurselor umane </a:t>
            </a:r>
            <a:r>
              <a:rPr lang="ro-RO" sz="1600" b="1" dirty="0" err="1">
                <a:solidFill>
                  <a:srgbClr val="0000FF"/>
                </a:solidFill>
              </a:rPr>
              <a:t>şi</a:t>
            </a:r>
            <a:r>
              <a:rPr lang="ro-RO" sz="1600" b="1" dirty="0">
                <a:solidFill>
                  <a:srgbClr val="0000FF"/>
                </a:solidFill>
              </a:rPr>
              <a:t> de personal</a:t>
            </a:r>
            <a:r>
              <a:rPr lang="ro-RO" sz="1600" dirty="0">
                <a:solidFill>
                  <a:schemeClr val="tx1"/>
                </a:solidFill>
              </a:rPr>
              <a:t> furnizează servicii legate de politicile de personal cum ar fi recrutarea sau dezvoltare a personalului, analize </a:t>
            </a:r>
            <a:r>
              <a:rPr lang="ro-RO" sz="1600" dirty="0" err="1">
                <a:solidFill>
                  <a:schemeClr val="tx1"/>
                </a:solidFill>
              </a:rPr>
              <a:t>ocupaţionale</a:t>
            </a:r>
            <a:r>
              <a:rPr lang="ro-RO" sz="1600" dirty="0">
                <a:solidFill>
                  <a:schemeClr val="tx1"/>
                </a:solidFill>
              </a:rPr>
              <a:t> </a:t>
            </a:r>
            <a:r>
              <a:rPr lang="ro-RO" sz="1600" dirty="0" err="1">
                <a:solidFill>
                  <a:schemeClr val="tx1"/>
                </a:solidFill>
              </a:rPr>
              <a:t>şi</a:t>
            </a:r>
            <a:r>
              <a:rPr lang="ro-RO" sz="1600" dirty="0">
                <a:solidFill>
                  <a:schemeClr val="tx1"/>
                </a:solidFill>
              </a:rPr>
              <a:t> orientare profesională.</a:t>
            </a:r>
            <a:endParaRPr lang="en-US" sz="1600" dirty="0">
              <a:solidFill>
                <a:schemeClr val="tx1"/>
              </a:solidFill>
            </a:endParaRPr>
          </a:p>
          <a:p>
            <a:r>
              <a:rPr lang="ro-RO" sz="1600" dirty="0">
                <a:solidFill>
                  <a:schemeClr val="tx1"/>
                </a:solidFill>
              </a:rPr>
              <a:t>Sarcinile includ:</a:t>
            </a:r>
            <a:endParaRPr lang="en-US" sz="1600" dirty="0">
              <a:solidFill>
                <a:schemeClr val="tx1"/>
              </a:solidFill>
            </a:endParaRPr>
          </a:p>
          <a:p>
            <a:r>
              <a:rPr lang="ro-RO" sz="1600" dirty="0">
                <a:solidFill>
                  <a:schemeClr val="tx1"/>
                </a:solidFill>
              </a:rPr>
              <a:t>(a) consultarea cu privire la și îndeplinirea sarcinilor privind recrutarea de personal, plasarea la locul de muncă, instruire, promovare, compensare și relațiile angajat-conducere sau alte arii ale politicilor de personal;</a:t>
            </a:r>
            <a:endParaRPr lang="en-US" sz="1600" dirty="0">
              <a:solidFill>
                <a:schemeClr val="tx1"/>
              </a:solidFill>
            </a:endParaRPr>
          </a:p>
          <a:p>
            <a:r>
              <a:rPr lang="ro-RO" sz="1600" dirty="0">
                <a:solidFill>
                  <a:schemeClr val="tx1"/>
                </a:solidFill>
              </a:rPr>
              <a:t>(b) studierea și analizare activităților derulate în cadrul unei entități prin diverse metode, inclusiv interviuri cu lucrătorii, supervizorii și conducerea, redactarea fișei postului sau descrierii ocupației în urma informațiilor obținute;</a:t>
            </a:r>
            <a:endParaRPr lang="en-US" sz="1600" dirty="0">
              <a:solidFill>
                <a:schemeClr val="tx1"/>
              </a:solidFill>
            </a:endParaRPr>
          </a:p>
          <a:p>
            <a:r>
              <a:rPr lang="ro-RO" sz="1600" dirty="0">
                <a:solidFill>
                  <a:schemeClr val="tx1"/>
                </a:solidFill>
              </a:rPr>
              <a:t>(c) pregătirea informațiilor ocupaționale sau desfășurarea de activități legate de sistemele de clasificare a ocupațiilor;</a:t>
            </a:r>
            <a:endParaRPr lang="en-US" sz="1600" dirty="0">
              <a:solidFill>
                <a:schemeClr val="tx1"/>
              </a:solidFill>
            </a:endParaRPr>
          </a:p>
          <a:p>
            <a:r>
              <a:rPr lang="ro-RO" sz="1600" dirty="0">
                <a:solidFill>
                  <a:schemeClr val="tx1"/>
                </a:solidFill>
              </a:rPr>
              <a:t>(d) consilierea și lucrul la aspectele anterioare și alte aspecte ale muncii și analizei ocupaționale în domenii precum administrarea personalului, cercetarea și planificarea forței de muncă, instruirea sau informarea ocupațională și orientarea profesională;</a:t>
            </a:r>
            <a:endParaRPr lang="en-US" sz="1600" dirty="0">
              <a:solidFill>
                <a:schemeClr val="tx1"/>
              </a:solidFill>
            </a:endParaRPr>
          </a:p>
          <a:p>
            <a:r>
              <a:rPr lang="ro-RO" sz="1600" dirty="0">
                <a:solidFill>
                  <a:schemeClr val="tx1"/>
                </a:solidFill>
              </a:rPr>
              <a:t>(e) studierea și consilierea persoanelor cu privire la oportunitățile de angajare, alegerile de carieră și educația sau formarea ulterioară care pot fi de dorit</a:t>
            </a:r>
            <a:endParaRPr lang="en-US" sz="1400" dirty="0">
              <a:solidFill>
                <a:schemeClr val="tx1"/>
              </a:solidFill>
            </a:endParaRPr>
          </a:p>
        </p:txBody>
      </p:sp>
      <p:sp>
        <p:nvSpPr>
          <p:cNvPr id="10" name="Rectangle 9"/>
          <p:cNvSpPr/>
          <p:nvPr/>
        </p:nvSpPr>
        <p:spPr>
          <a:xfrm>
            <a:off x="2148348" y="2260120"/>
            <a:ext cx="1806490" cy="28329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solidFill>
                  <a:schemeClr val="tx1"/>
                </a:solidFill>
              </a:rPr>
              <a:t>2421 </a:t>
            </a:r>
            <a:r>
              <a:rPr lang="en-US" sz="1200" b="1" dirty="0" err="1">
                <a:solidFill>
                  <a:schemeClr val="tx1"/>
                </a:solidFill>
              </a:rPr>
              <a:t>Analişti</a:t>
            </a:r>
            <a:r>
              <a:rPr lang="en-US" sz="1200" b="1" dirty="0">
                <a:solidFill>
                  <a:schemeClr val="tx1"/>
                </a:solidFill>
              </a:rPr>
              <a:t> de management </a:t>
            </a:r>
            <a:r>
              <a:rPr lang="en-US" sz="1200" b="1" dirty="0" err="1">
                <a:solidFill>
                  <a:schemeClr val="tx1"/>
                </a:solidFill>
              </a:rPr>
              <a:t>şi</a:t>
            </a:r>
            <a:r>
              <a:rPr lang="en-US" sz="1200" b="1" dirty="0">
                <a:solidFill>
                  <a:schemeClr val="tx1"/>
                </a:solidFill>
              </a:rPr>
              <a:t> </a:t>
            </a:r>
            <a:r>
              <a:rPr lang="en-US" sz="1200" b="1" dirty="0" err="1">
                <a:solidFill>
                  <a:schemeClr val="tx1"/>
                </a:solidFill>
              </a:rPr>
              <a:t>organizare</a:t>
            </a:r>
            <a:endParaRPr lang="en-US" sz="1200" b="1" dirty="0">
              <a:solidFill>
                <a:schemeClr val="tx1"/>
              </a:solidFill>
            </a:endParaRPr>
          </a:p>
          <a:p>
            <a:r>
              <a:rPr lang="en-US" sz="1200" b="1" dirty="0">
                <a:solidFill>
                  <a:schemeClr val="tx1"/>
                </a:solidFill>
              </a:rPr>
              <a:t>2422 </a:t>
            </a:r>
            <a:r>
              <a:rPr lang="en-US" sz="1200" b="1" dirty="0" err="1">
                <a:solidFill>
                  <a:schemeClr val="tx1"/>
                </a:solidFill>
              </a:rPr>
              <a:t>Specialişti</a:t>
            </a:r>
            <a:r>
              <a:rPr lang="en-US" sz="1200" b="1" dirty="0">
                <a:solidFill>
                  <a:schemeClr val="tx1"/>
                </a:solidFill>
              </a:rPr>
              <a:t> </a:t>
            </a:r>
            <a:r>
              <a:rPr lang="en-US" sz="1200" b="1" dirty="0" err="1">
                <a:solidFill>
                  <a:schemeClr val="tx1"/>
                </a:solidFill>
              </a:rPr>
              <a:t>în</a:t>
            </a:r>
            <a:r>
              <a:rPr lang="en-US" sz="1200" b="1" dirty="0">
                <a:solidFill>
                  <a:schemeClr val="tx1"/>
                </a:solidFill>
              </a:rPr>
              <a:t> </a:t>
            </a:r>
            <a:r>
              <a:rPr lang="en-US" sz="1200" b="1" dirty="0" err="1">
                <a:solidFill>
                  <a:schemeClr val="tx1"/>
                </a:solidFill>
              </a:rPr>
              <a:t>domeniul</a:t>
            </a:r>
            <a:r>
              <a:rPr lang="en-US" sz="1200" b="1" dirty="0">
                <a:solidFill>
                  <a:schemeClr val="tx1"/>
                </a:solidFill>
              </a:rPr>
              <a:t> </a:t>
            </a:r>
            <a:r>
              <a:rPr lang="en-US" sz="1200" b="1" dirty="0" err="1">
                <a:solidFill>
                  <a:schemeClr val="tx1"/>
                </a:solidFill>
              </a:rPr>
              <a:t>politicilor</a:t>
            </a:r>
            <a:r>
              <a:rPr lang="en-US" sz="1200" b="1" dirty="0">
                <a:solidFill>
                  <a:schemeClr val="tx1"/>
                </a:solidFill>
              </a:rPr>
              <a:t> administrative</a:t>
            </a:r>
          </a:p>
          <a:p>
            <a:r>
              <a:rPr lang="en-US" sz="1200" b="1" dirty="0">
                <a:solidFill>
                  <a:srgbClr val="0000FF"/>
                </a:solidFill>
              </a:rPr>
              <a:t>2423 </a:t>
            </a:r>
            <a:r>
              <a:rPr lang="en-US" sz="1200" b="1" dirty="0" err="1">
                <a:solidFill>
                  <a:srgbClr val="0000FF"/>
                </a:solidFill>
              </a:rPr>
              <a:t>Specialişti</a:t>
            </a:r>
            <a:r>
              <a:rPr lang="en-US" sz="1200" b="1" dirty="0">
                <a:solidFill>
                  <a:srgbClr val="0000FF"/>
                </a:solidFill>
              </a:rPr>
              <a:t> </a:t>
            </a:r>
            <a:r>
              <a:rPr lang="en-US" sz="1200" b="1" dirty="0" err="1">
                <a:solidFill>
                  <a:srgbClr val="0000FF"/>
                </a:solidFill>
              </a:rPr>
              <a:t>în</a:t>
            </a:r>
            <a:r>
              <a:rPr lang="en-US" sz="1200" b="1" dirty="0">
                <a:solidFill>
                  <a:srgbClr val="0000FF"/>
                </a:solidFill>
              </a:rPr>
              <a:t> </a:t>
            </a:r>
            <a:r>
              <a:rPr lang="en-US" sz="1200" b="1" dirty="0" err="1">
                <a:solidFill>
                  <a:srgbClr val="0000FF"/>
                </a:solidFill>
              </a:rPr>
              <a:t>domeniul</a:t>
            </a:r>
            <a:r>
              <a:rPr lang="en-US" sz="1200" b="1" dirty="0">
                <a:solidFill>
                  <a:srgbClr val="0000FF"/>
                </a:solidFill>
              </a:rPr>
              <a:t> </a:t>
            </a:r>
            <a:r>
              <a:rPr lang="en-US" sz="1200" b="1" dirty="0" err="1">
                <a:solidFill>
                  <a:srgbClr val="0000FF"/>
                </a:solidFill>
              </a:rPr>
              <a:t>resurselor</a:t>
            </a:r>
            <a:r>
              <a:rPr lang="en-US" sz="1200" b="1" dirty="0">
                <a:solidFill>
                  <a:srgbClr val="0000FF"/>
                </a:solidFill>
              </a:rPr>
              <a:t> </a:t>
            </a:r>
            <a:r>
              <a:rPr lang="en-US" sz="1200" b="1" dirty="0" err="1">
                <a:solidFill>
                  <a:srgbClr val="0000FF"/>
                </a:solidFill>
              </a:rPr>
              <a:t>umane</a:t>
            </a:r>
            <a:r>
              <a:rPr lang="en-US" sz="1200" b="1" dirty="0">
                <a:solidFill>
                  <a:srgbClr val="0000FF"/>
                </a:solidFill>
              </a:rPr>
              <a:t> </a:t>
            </a:r>
            <a:r>
              <a:rPr lang="en-US" sz="1200" b="1" dirty="0" err="1">
                <a:solidFill>
                  <a:srgbClr val="0000FF"/>
                </a:solidFill>
              </a:rPr>
              <a:t>şi</a:t>
            </a:r>
            <a:r>
              <a:rPr lang="en-US" sz="1200" b="1" dirty="0">
                <a:solidFill>
                  <a:srgbClr val="0000FF"/>
                </a:solidFill>
              </a:rPr>
              <a:t> de personal</a:t>
            </a:r>
          </a:p>
          <a:p>
            <a:r>
              <a:rPr lang="en-US" sz="1200" b="1" dirty="0">
                <a:solidFill>
                  <a:schemeClr val="tx1"/>
                </a:solidFill>
              </a:rPr>
              <a:t>2424 </a:t>
            </a:r>
            <a:r>
              <a:rPr lang="en-US" sz="1200" b="1" dirty="0" err="1">
                <a:solidFill>
                  <a:schemeClr val="tx1"/>
                </a:solidFill>
              </a:rPr>
              <a:t>Specialişti</a:t>
            </a:r>
            <a:r>
              <a:rPr lang="en-US" sz="1200" b="1" dirty="0">
                <a:solidFill>
                  <a:schemeClr val="tx1"/>
                </a:solidFill>
              </a:rPr>
              <a:t> </a:t>
            </a:r>
            <a:r>
              <a:rPr lang="en-US" sz="1200" b="1" dirty="0" err="1">
                <a:solidFill>
                  <a:schemeClr val="tx1"/>
                </a:solidFill>
              </a:rPr>
              <a:t>în</a:t>
            </a:r>
            <a:r>
              <a:rPr lang="en-US" sz="1200" b="1" dirty="0">
                <a:solidFill>
                  <a:schemeClr val="tx1"/>
                </a:solidFill>
              </a:rPr>
              <a:t> </a:t>
            </a:r>
            <a:r>
              <a:rPr lang="en-US" sz="1200" b="1" dirty="0" err="1">
                <a:solidFill>
                  <a:schemeClr val="tx1"/>
                </a:solidFill>
              </a:rPr>
              <a:t>formarea</a:t>
            </a:r>
            <a:r>
              <a:rPr lang="en-US" sz="1200" b="1" dirty="0">
                <a:solidFill>
                  <a:schemeClr val="tx1"/>
                </a:solidFill>
              </a:rPr>
              <a:t> </a:t>
            </a:r>
            <a:r>
              <a:rPr lang="en-US" sz="1200" b="1" dirty="0" err="1">
                <a:solidFill>
                  <a:schemeClr val="tx1"/>
                </a:solidFill>
              </a:rPr>
              <a:t>şi</a:t>
            </a:r>
            <a:r>
              <a:rPr lang="en-US" sz="1200" b="1" dirty="0">
                <a:solidFill>
                  <a:schemeClr val="tx1"/>
                </a:solidFill>
              </a:rPr>
              <a:t> </a:t>
            </a:r>
            <a:r>
              <a:rPr lang="en-US" sz="1200" b="1" dirty="0" err="1">
                <a:solidFill>
                  <a:schemeClr val="tx1"/>
                </a:solidFill>
              </a:rPr>
              <a:t>dezvoltarea</a:t>
            </a:r>
            <a:r>
              <a:rPr lang="en-US" sz="1200" b="1" dirty="0">
                <a:solidFill>
                  <a:schemeClr val="tx1"/>
                </a:solidFill>
              </a:rPr>
              <a:t> </a:t>
            </a:r>
            <a:r>
              <a:rPr lang="en-US" sz="1200" b="1" dirty="0" err="1">
                <a:solidFill>
                  <a:schemeClr val="tx1"/>
                </a:solidFill>
              </a:rPr>
              <a:t>personalului</a:t>
            </a:r>
            <a:endParaRPr lang="en-US" sz="1200" b="1" dirty="0">
              <a:solidFill>
                <a:schemeClr val="tx1"/>
              </a:solidFill>
            </a:endParaRPr>
          </a:p>
          <a:p>
            <a:endParaRPr lang="en-US" sz="1200" dirty="0">
              <a:solidFill>
                <a:schemeClr val="tx1"/>
              </a:solidFill>
            </a:endParaRPr>
          </a:p>
        </p:txBody>
      </p:sp>
      <p:cxnSp>
        <p:nvCxnSpPr>
          <p:cNvPr id="13" name="Straight Arrow Connector 12"/>
          <p:cNvCxnSpPr>
            <a:stCxn id="5" idx="3"/>
            <a:endCxn id="10" idx="1"/>
          </p:cNvCxnSpPr>
          <p:nvPr/>
        </p:nvCxnSpPr>
        <p:spPr>
          <a:xfrm>
            <a:off x="1691148" y="3676613"/>
            <a:ext cx="457200" cy="1"/>
          </a:xfrm>
          <a:prstGeom prst="straightConnector1">
            <a:avLst/>
          </a:prstGeom>
          <a:ln w="0">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51129" y="1917545"/>
            <a:ext cx="1192143" cy="5428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rgbClr val="7030A0"/>
                </a:solidFill>
              </a:rPr>
              <a:t>ISCED-F</a:t>
            </a:r>
            <a:endParaRPr lang="en-US" b="1" dirty="0">
              <a:solidFill>
                <a:srgbClr val="7030A0"/>
              </a:solidFill>
            </a:endParaRPr>
          </a:p>
        </p:txBody>
      </p:sp>
      <p:sp>
        <p:nvSpPr>
          <p:cNvPr id="20" name="Rectangle 19"/>
          <p:cNvSpPr/>
          <p:nvPr/>
        </p:nvSpPr>
        <p:spPr>
          <a:xfrm>
            <a:off x="5854707" y="804896"/>
            <a:ext cx="1792897" cy="5428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chemeClr val="tx1"/>
                </a:solidFill>
              </a:rPr>
              <a:t>Sarcini</a:t>
            </a:r>
          </a:p>
          <a:p>
            <a:pPr algn="ctr"/>
            <a:r>
              <a:rPr lang="ro-RO" sz="1600" b="1" dirty="0" smtClean="0">
                <a:solidFill>
                  <a:schemeClr val="tx1"/>
                </a:solidFill>
              </a:rPr>
              <a:t>ISCO-08</a:t>
            </a:r>
            <a:endParaRPr lang="ro-RO" sz="1600" b="1" dirty="0">
              <a:solidFill>
                <a:schemeClr val="tx1"/>
              </a:solidFill>
            </a:endParaRPr>
          </a:p>
        </p:txBody>
      </p:sp>
      <p:cxnSp>
        <p:nvCxnSpPr>
          <p:cNvPr id="25" name="Straight Arrow Connector 24"/>
          <p:cNvCxnSpPr/>
          <p:nvPr/>
        </p:nvCxnSpPr>
        <p:spPr>
          <a:xfrm>
            <a:off x="3954838" y="3648895"/>
            <a:ext cx="36576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161941" y="815909"/>
            <a:ext cx="1792897" cy="13373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rgbClr val="7030A0"/>
                </a:solidFill>
              </a:rPr>
              <a:t>COR</a:t>
            </a:r>
          </a:p>
          <a:p>
            <a:r>
              <a:rPr lang="ro-RO" sz="1200" b="1" dirty="0" smtClean="0">
                <a:solidFill>
                  <a:srgbClr val="7030A0"/>
                </a:solidFill>
              </a:rPr>
              <a:t>24 </a:t>
            </a:r>
            <a:r>
              <a:rPr lang="ro-RO" sz="1200" b="1" dirty="0">
                <a:solidFill>
                  <a:srgbClr val="7030A0"/>
                </a:solidFill>
              </a:rPr>
              <a:t>– Specialiști în domeniul administrativ-comercial</a:t>
            </a:r>
          </a:p>
          <a:p>
            <a:r>
              <a:rPr lang="ro-RO" sz="1200" b="1" dirty="0">
                <a:solidFill>
                  <a:srgbClr val="7030A0"/>
                </a:solidFill>
              </a:rPr>
              <a:t>242 – Specialiști în domeniul </a:t>
            </a:r>
            <a:r>
              <a:rPr lang="ro-RO" sz="1200" b="1" dirty="0" smtClean="0">
                <a:solidFill>
                  <a:srgbClr val="7030A0"/>
                </a:solidFill>
              </a:rPr>
              <a:t>administrativ</a:t>
            </a:r>
            <a:endParaRPr lang="ro-RO" sz="1200" b="1" dirty="0">
              <a:solidFill>
                <a:schemeClr val="tx1"/>
              </a:solidFill>
            </a:endParaRPr>
          </a:p>
        </p:txBody>
      </p:sp>
    </p:spTree>
    <p:extLst>
      <p:ext uri="{BB962C8B-B14F-4D97-AF65-F5344CB8AC3E}">
        <p14:creationId xmlns:p14="http://schemas.microsoft.com/office/powerpoint/2010/main" val="12167405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E50D555-AD09-4184-8F27-884809BFB095}" type="slidenum">
              <a:rPr lang="en-US" smtClean="0"/>
              <a:t>18</a:t>
            </a:fld>
            <a:endParaRPr lang="en-US"/>
          </a:p>
        </p:txBody>
      </p:sp>
      <p:sp>
        <p:nvSpPr>
          <p:cNvPr id="5" name="Rectangle 4"/>
          <p:cNvSpPr/>
          <p:nvPr/>
        </p:nvSpPr>
        <p:spPr>
          <a:xfrm>
            <a:off x="251129" y="2709160"/>
            <a:ext cx="1440019" cy="19349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200" b="1" dirty="0">
                <a:solidFill>
                  <a:schemeClr val="tx1"/>
                </a:solidFill>
              </a:rPr>
              <a:t>04 Afaceri, </a:t>
            </a:r>
            <a:r>
              <a:rPr lang="ro-RO" sz="1200" b="1" dirty="0" err="1">
                <a:solidFill>
                  <a:schemeClr val="tx1"/>
                </a:solidFill>
              </a:rPr>
              <a:t>administraţie</a:t>
            </a:r>
            <a:r>
              <a:rPr lang="ro-RO" sz="1200" b="1" dirty="0">
                <a:solidFill>
                  <a:schemeClr val="tx1"/>
                </a:solidFill>
              </a:rPr>
              <a:t> </a:t>
            </a:r>
            <a:r>
              <a:rPr lang="ro-RO" sz="1200" b="1" dirty="0" err="1">
                <a:solidFill>
                  <a:schemeClr val="tx1"/>
                </a:solidFill>
              </a:rPr>
              <a:t>şi</a:t>
            </a:r>
            <a:r>
              <a:rPr lang="ro-RO" sz="1200" b="1" dirty="0">
                <a:solidFill>
                  <a:schemeClr val="tx1"/>
                </a:solidFill>
              </a:rPr>
              <a:t> </a:t>
            </a:r>
            <a:r>
              <a:rPr lang="ro-RO" sz="1200" b="1" dirty="0" smtClean="0">
                <a:solidFill>
                  <a:schemeClr val="tx1"/>
                </a:solidFill>
              </a:rPr>
              <a:t>drept</a:t>
            </a:r>
          </a:p>
          <a:p>
            <a:endParaRPr lang="ro-RO" sz="1200" b="1" dirty="0" smtClean="0">
              <a:solidFill>
                <a:schemeClr val="tx1"/>
              </a:solidFill>
            </a:endParaRPr>
          </a:p>
          <a:p>
            <a:r>
              <a:rPr lang="ro-RO" sz="1200" b="1" dirty="0">
                <a:solidFill>
                  <a:schemeClr val="tx1"/>
                </a:solidFill>
              </a:rPr>
              <a:t>041 Afaceri </a:t>
            </a:r>
            <a:r>
              <a:rPr lang="ro-RO" sz="1200" b="1" dirty="0" err="1">
                <a:solidFill>
                  <a:schemeClr val="tx1"/>
                </a:solidFill>
              </a:rPr>
              <a:t>şi</a:t>
            </a:r>
            <a:r>
              <a:rPr lang="ro-RO" sz="1200" b="1" dirty="0">
                <a:solidFill>
                  <a:schemeClr val="tx1"/>
                </a:solidFill>
              </a:rPr>
              <a:t> </a:t>
            </a:r>
            <a:r>
              <a:rPr lang="ro-RO" sz="1200" b="1" dirty="0" err="1" smtClean="0">
                <a:solidFill>
                  <a:schemeClr val="tx1"/>
                </a:solidFill>
              </a:rPr>
              <a:t>administraţie</a:t>
            </a:r>
            <a:endParaRPr lang="ro-RO" sz="1200" b="1" dirty="0" smtClean="0">
              <a:solidFill>
                <a:schemeClr val="tx1"/>
              </a:solidFill>
            </a:endParaRPr>
          </a:p>
          <a:p>
            <a:endParaRPr lang="ro-RO" sz="1200" b="1" dirty="0" smtClean="0">
              <a:solidFill>
                <a:schemeClr val="tx1"/>
              </a:solidFill>
            </a:endParaRPr>
          </a:p>
          <a:p>
            <a:r>
              <a:rPr lang="ro-RO" sz="1200" b="1" dirty="0">
                <a:solidFill>
                  <a:srgbClr val="0000FF"/>
                </a:solidFill>
              </a:rPr>
              <a:t>0413 Management </a:t>
            </a:r>
            <a:r>
              <a:rPr lang="ro-RO" sz="1200" b="1" dirty="0" err="1">
                <a:solidFill>
                  <a:srgbClr val="0000FF"/>
                </a:solidFill>
              </a:rPr>
              <a:t>şi</a:t>
            </a:r>
            <a:r>
              <a:rPr lang="ro-RO" sz="1200" b="1" dirty="0">
                <a:solidFill>
                  <a:srgbClr val="0000FF"/>
                </a:solidFill>
              </a:rPr>
              <a:t> </a:t>
            </a:r>
            <a:r>
              <a:rPr lang="ro-RO" sz="1200" b="1" dirty="0" err="1">
                <a:solidFill>
                  <a:srgbClr val="0000FF"/>
                </a:solidFill>
              </a:rPr>
              <a:t>administraţie</a:t>
            </a:r>
            <a:endParaRPr lang="en-US" sz="1200" b="1" dirty="0">
              <a:solidFill>
                <a:srgbClr val="0000FF"/>
              </a:solidFill>
            </a:endParaRPr>
          </a:p>
        </p:txBody>
      </p:sp>
      <p:sp>
        <p:nvSpPr>
          <p:cNvPr id="9" name="Rectangle 8"/>
          <p:cNvSpPr/>
          <p:nvPr/>
        </p:nvSpPr>
        <p:spPr>
          <a:xfrm>
            <a:off x="4403797" y="1371395"/>
            <a:ext cx="7465330" cy="49849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400" b="1" dirty="0" err="1" smtClean="0">
                <a:solidFill>
                  <a:srgbClr val="0000FF"/>
                </a:solidFill>
              </a:rPr>
              <a:t>Specialiştii</a:t>
            </a:r>
            <a:r>
              <a:rPr lang="ro-RO" sz="1400" b="1" dirty="0" smtClean="0">
                <a:solidFill>
                  <a:srgbClr val="0000FF"/>
                </a:solidFill>
              </a:rPr>
              <a:t> </a:t>
            </a:r>
            <a:r>
              <a:rPr lang="ro-RO" sz="1400" b="1" dirty="0">
                <a:solidFill>
                  <a:srgbClr val="0000FF"/>
                </a:solidFill>
              </a:rPr>
              <a:t>în formarea </a:t>
            </a:r>
            <a:r>
              <a:rPr lang="ro-RO" sz="1400" b="1" dirty="0" err="1">
                <a:solidFill>
                  <a:srgbClr val="0000FF"/>
                </a:solidFill>
              </a:rPr>
              <a:t>şi</a:t>
            </a:r>
            <a:r>
              <a:rPr lang="ro-RO" sz="1400" b="1" dirty="0">
                <a:solidFill>
                  <a:srgbClr val="0000FF"/>
                </a:solidFill>
              </a:rPr>
              <a:t> dezvoltarea personalului</a:t>
            </a:r>
            <a:r>
              <a:rPr lang="ro-RO" sz="1400" dirty="0">
                <a:solidFill>
                  <a:schemeClr val="tx1"/>
                </a:solidFill>
              </a:rPr>
              <a:t> planifică, dezvoltă, implementează </a:t>
            </a:r>
            <a:r>
              <a:rPr lang="ro-RO" sz="1400" dirty="0" err="1">
                <a:solidFill>
                  <a:schemeClr val="tx1"/>
                </a:solidFill>
              </a:rPr>
              <a:t>şi</a:t>
            </a:r>
            <a:r>
              <a:rPr lang="ro-RO" sz="1400" dirty="0">
                <a:solidFill>
                  <a:schemeClr val="tx1"/>
                </a:solidFill>
              </a:rPr>
              <a:t> evaluează programele de formare </a:t>
            </a:r>
            <a:r>
              <a:rPr lang="ro-RO" sz="1400" dirty="0" err="1">
                <a:solidFill>
                  <a:schemeClr val="tx1"/>
                </a:solidFill>
              </a:rPr>
              <a:t>şi</a:t>
            </a:r>
            <a:r>
              <a:rPr lang="ro-RO" sz="1400" dirty="0">
                <a:solidFill>
                  <a:schemeClr val="tx1"/>
                </a:solidFill>
              </a:rPr>
              <a:t> dezvoltare, pentru a se asigura că atât echipa de management, cât </a:t>
            </a:r>
            <a:r>
              <a:rPr lang="ro-RO" sz="1400" dirty="0" err="1">
                <a:solidFill>
                  <a:schemeClr val="tx1"/>
                </a:solidFill>
              </a:rPr>
              <a:t>şi</a:t>
            </a:r>
            <a:r>
              <a:rPr lang="ro-RO" sz="1400" dirty="0">
                <a:solidFill>
                  <a:schemeClr val="tx1"/>
                </a:solidFill>
              </a:rPr>
              <a:t> personalul </a:t>
            </a:r>
            <a:r>
              <a:rPr lang="ro-RO" sz="1400" dirty="0" err="1">
                <a:solidFill>
                  <a:schemeClr val="tx1"/>
                </a:solidFill>
              </a:rPr>
              <a:t>îşi</a:t>
            </a:r>
            <a:r>
              <a:rPr lang="ro-RO" sz="1400" dirty="0">
                <a:solidFill>
                  <a:schemeClr val="tx1"/>
                </a:solidFill>
              </a:rPr>
              <a:t> </a:t>
            </a:r>
            <a:r>
              <a:rPr lang="ro-RO" sz="1400" dirty="0" err="1">
                <a:solidFill>
                  <a:schemeClr val="tx1"/>
                </a:solidFill>
              </a:rPr>
              <a:t>însuşesc</a:t>
            </a:r>
            <a:r>
              <a:rPr lang="ro-RO" sz="1400" dirty="0">
                <a:solidFill>
                  <a:schemeClr val="tx1"/>
                </a:solidFill>
              </a:rPr>
              <a:t> </a:t>
            </a:r>
            <a:r>
              <a:rPr lang="ro-RO" sz="1400" dirty="0" err="1">
                <a:solidFill>
                  <a:schemeClr val="tx1"/>
                </a:solidFill>
              </a:rPr>
              <a:t>abilităţile</a:t>
            </a:r>
            <a:r>
              <a:rPr lang="ro-RO" sz="1400" dirty="0">
                <a:solidFill>
                  <a:schemeClr val="tx1"/>
                </a:solidFill>
              </a:rPr>
              <a:t> </a:t>
            </a:r>
            <a:r>
              <a:rPr lang="ro-RO" sz="1400" dirty="0" err="1">
                <a:solidFill>
                  <a:schemeClr val="tx1"/>
                </a:solidFill>
              </a:rPr>
              <a:t>şi</a:t>
            </a:r>
            <a:r>
              <a:rPr lang="ro-RO" sz="1400" dirty="0">
                <a:solidFill>
                  <a:schemeClr val="tx1"/>
                </a:solidFill>
              </a:rPr>
              <a:t> dezvoltă </a:t>
            </a:r>
            <a:r>
              <a:rPr lang="ro-RO" sz="1400" dirty="0" err="1">
                <a:solidFill>
                  <a:schemeClr val="tx1"/>
                </a:solidFill>
              </a:rPr>
              <a:t>competenţele</a:t>
            </a:r>
            <a:r>
              <a:rPr lang="ro-RO" sz="1400" dirty="0">
                <a:solidFill>
                  <a:schemeClr val="tx1"/>
                </a:solidFill>
              </a:rPr>
              <a:t> cerute de către </a:t>
            </a:r>
            <a:r>
              <a:rPr lang="ro-RO" sz="1400" dirty="0" err="1">
                <a:solidFill>
                  <a:schemeClr val="tx1"/>
                </a:solidFill>
              </a:rPr>
              <a:t>organizaţie</a:t>
            </a:r>
            <a:r>
              <a:rPr lang="ro-RO" sz="1400" dirty="0">
                <a:solidFill>
                  <a:schemeClr val="tx1"/>
                </a:solidFill>
              </a:rPr>
              <a:t> pentru a realiza obiectivele </a:t>
            </a:r>
            <a:r>
              <a:rPr lang="ro-RO" sz="1400" dirty="0" err="1">
                <a:solidFill>
                  <a:schemeClr val="tx1"/>
                </a:solidFill>
              </a:rPr>
              <a:t>organizaţionale</a:t>
            </a:r>
            <a:r>
              <a:rPr lang="ro-RO" sz="1400" dirty="0">
                <a:solidFill>
                  <a:schemeClr val="tx1"/>
                </a:solidFill>
              </a:rPr>
              <a:t>.</a:t>
            </a:r>
            <a:endParaRPr lang="en-US" sz="1400" dirty="0">
              <a:solidFill>
                <a:schemeClr val="tx1"/>
              </a:solidFill>
            </a:endParaRPr>
          </a:p>
          <a:p>
            <a:r>
              <a:rPr lang="ro-RO" sz="1400" dirty="0">
                <a:solidFill>
                  <a:schemeClr val="tx1"/>
                </a:solidFill>
              </a:rPr>
              <a:t>Sarcinile includ -</a:t>
            </a:r>
            <a:endParaRPr lang="en-US" sz="1400" dirty="0">
              <a:solidFill>
                <a:schemeClr val="tx1"/>
              </a:solidFill>
            </a:endParaRPr>
          </a:p>
          <a:p>
            <a:r>
              <a:rPr lang="ro-RO" sz="1400" dirty="0">
                <a:solidFill>
                  <a:schemeClr val="tx1"/>
                </a:solidFill>
              </a:rPr>
              <a:t>(a) identificarea nevoilor și cerințelor de formare ale persoanelor și organizațiilor;</a:t>
            </a:r>
            <a:endParaRPr lang="en-US" sz="1400" dirty="0">
              <a:solidFill>
                <a:schemeClr val="tx1"/>
              </a:solidFill>
            </a:endParaRPr>
          </a:p>
          <a:p>
            <a:r>
              <a:rPr lang="ro-RO" sz="1400" dirty="0">
                <a:solidFill>
                  <a:schemeClr val="tx1"/>
                </a:solidFill>
              </a:rPr>
              <a:t>(b) stabilirea obiectivelor de dezvoltare a resurselor umane și evaluarea rezultatelor învățării;</a:t>
            </a:r>
            <a:endParaRPr lang="en-US" sz="1400" dirty="0">
              <a:solidFill>
                <a:schemeClr val="tx1"/>
              </a:solidFill>
            </a:endParaRPr>
          </a:p>
          <a:p>
            <a:r>
              <a:rPr lang="ro-RO" sz="1400" dirty="0">
                <a:solidFill>
                  <a:schemeClr val="tx1"/>
                </a:solidFill>
              </a:rPr>
              <a:t>(c) pregătirea și dezvoltarea materialelor de instruire și a ajutoarelor de instruire, cum ar fi manualele, ajutoarele vizuale, </a:t>
            </a:r>
            <a:r>
              <a:rPr lang="ro-RO" sz="1400" dirty="0" err="1">
                <a:solidFill>
                  <a:schemeClr val="tx1"/>
                </a:solidFill>
              </a:rPr>
              <a:t>tutorialele</a:t>
            </a:r>
            <a:r>
              <a:rPr lang="ro-RO" sz="1400" dirty="0">
                <a:solidFill>
                  <a:schemeClr val="tx1"/>
                </a:solidFill>
              </a:rPr>
              <a:t> online, modelele demonstrative și documentația de referință de instruire;</a:t>
            </a:r>
            <a:endParaRPr lang="en-US" sz="1400" dirty="0">
              <a:solidFill>
                <a:schemeClr val="tx1"/>
              </a:solidFill>
            </a:endParaRPr>
          </a:p>
          <a:p>
            <a:r>
              <a:rPr lang="ro-RO" sz="1400" dirty="0">
                <a:solidFill>
                  <a:schemeClr val="tx1"/>
                </a:solidFill>
              </a:rPr>
              <a:t>(d) conceperea, coordonarea, programarea și desfășurarea programelor de formare și dezvoltare care pot fi furnizate sub formă de instruire individuală și de grup și facilitarea atelierelor, întâlnirilor, demonstrațiilor și conferințelor;</a:t>
            </a:r>
            <a:endParaRPr lang="en-US" sz="1400" dirty="0">
              <a:solidFill>
                <a:schemeClr val="tx1"/>
              </a:solidFill>
            </a:endParaRPr>
          </a:p>
          <a:p>
            <a:r>
              <a:rPr lang="ro-RO" sz="1400" dirty="0">
                <a:solidFill>
                  <a:schemeClr val="tx1"/>
                </a:solidFill>
              </a:rPr>
              <a:t>(e) stabilirea de legături cu furnizorii externi de formare pentru a asigura realizarea programelor specifice de formare și dezvoltare;</a:t>
            </a:r>
            <a:endParaRPr lang="en-US" sz="1400" dirty="0">
              <a:solidFill>
                <a:schemeClr val="tx1"/>
              </a:solidFill>
            </a:endParaRPr>
          </a:p>
          <a:p>
            <a:r>
              <a:rPr lang="ro-RO" sz="1400" dirty="0">
                <a:solidFill>
                  <a:schemeClr val="tx1"/>
                </a:solidFill>
              </a:rPr>
              <a:t>(f) promovarea formării și dezvoltării interne și externe și evaluarea acestor activități de promovare;</a:t>
            </a:r>
            <a:endParaRPr lang="en-US" sz="1400" dirty="0">
              <a:solidFill>
                <a:schemeClr val="tx1"/>
              </a:solidFill>
            </a:endParaRPr>
          </a:p>
          <a:p>
            <a:r>
              <a:rPr lang="ro-RO" sz="1400" dirty="0">
                <a:solidFill>
                  <a:schemeClr val="tx1"/>
                </a:solidFill>
              </a:rPr>
              <a:t>(g) monitorizarea și efectuarea evaluării și evaluării permanente a calității și eficacității formării interne și externe și revizuirea și modificarea obiectivelor, metodelor și rezultatelor cursurilor;</a:t>
            </a:r>
            <a:endParaRPr lang="en-US" sz="1400" dirty="0">
              <a:solidFill>
                <a:schemeClr val="tx1"/>
              </a:solidFill>
            </a:endParaRPr>
          </a:p>
          <a:p>
            <a:r>
              <a:rPr lang="ro-RO" sz="1400" dirty="0">
                <a:solidFill>
                  <a:schemeClr val="tx1"/>
                </a:solidFill>
              </a:rPr>
              <a:t>(h) colectarea, cercetarea și cercetarea materialelor de fond pentru a înțelege diverse subiecte și sisteme.</a:t>
            </a:r>
            <a:endParaRPr lang="en-US" sz="1100" dirty="0">
              <a:solidFill>
                <a:schemeClr val="tx1"/>
              </a:solidFill>
            </a:endParaRPr>
          </a:p>
        </p:txBody>
      </p:sp>
      <p:sp>
        <p:nvSpPr>
          <p:cNvPr id="10" name="Rectangle 9"/>
          <p:cNvSpPr/>
          <p:nvPr/>
        </p:nvSpPr>
        <p:spPr>
          <a:xfrm>
            <a:off x="2148348" y="2260120"/>
            <a:ext cx="1806490" cy="28329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solidFill>
                  <a:schemeClr val="tx1"/>
                </a:solidFill>
              </a:rPr>
              <a:t>2421 </a:t>
            </a:r>
            <a:r>
              <a:rPr lang="en-US" sz="1200" b="1" dirty="0" err="1">
                <a:solidFill>
                  <a:schemeClr val="tx1"/>
                </a:solidFill>
              </a:rPr>
              <a:t>Analişti</a:t>
            </a:r>
            <a:r>
              <a:rPr lang="en-US" sz="1200" b="1" dirty="0">
                <a:solidFill>
                  <a:schemeClr val="tx1"/>
                </a:solidFill>
              </a:rPr>
              <a:t> de management </a:t>
            </a:r>
            <a:r>
              <a:rPr lang="en-US" sz="1200" b="1" dirty="0" err="1">
                <a:solidFill>
                  <a:schemeClr val="tx1"/>
                </a:solidFill>
              </a:rPr>
              <a:t>şi</a:t>
            </a:r>
            <a:r>
              <a:rPr lang="en-US" sz="1200" b="1" dirty="0">
                <a:solidFill>
                  <a:schemeClr val="tx1"/>
                </a:solidFill>
              </a:rPr>
              <a:t> </a:t>
            </a:r>
            <a:r>
              <a:rPr lang="en-US" sz="1200" b="1" dirty="0" err="1">
                <a:solidFill>
                  <a:schemeClr val="tx1"/>
                </a:solidFill>
              </a:rPr>
              <a:t>organizare</a:t>
            </a:r>
            <a:endParaRPr lang="en-US" sz="1200" b="1" dirty="0">
              <a:solidFill>
                <a:schemeClr val="tx1"/>
              </a:solidFill>
            </a:endParaRPr>
          </a:p>
          <a:p>
            <a:r>
              <a:rPr lang="en-US" sz="1200" b="1" dirty="0">
                <a:solidFill>
                  <a:schemeClr val="tx1"/>
                </a:solidFill>
              </a:rPr>
              <a:t>2422 </a:t>
            </a:r>
            <a:r>
              <a:rPr lang="en-US" sz="1200" b="1" dirty="0" err="1">
                <a:solidFill>
                  <a:schemeClr val="tx1"/>
                </a:solidFill>
              </a:rPr>
              <a:t>Specialişti</a:t>
            </a:r>
            <a:r>
              <a:rPr lang="en-US" sz="1200" b="1" dirty="0">
                <a:solidFill>
                  <a:schemeClr val="tx1"/>
                </a:solidFill>
              </a:rPr>
              <a:t> </a:t>
            </a:r>
            <a:r>
              <a:rPr lang="en-US" sz="1200" b="1" dirty="0" err="1">
                <a:solidFill>
                  <a:schemeClr val="tx1"/>
                </a:solidFill>
              </a:rPr>
              <a:t>în</a:t>
            </a:r>
            <a:r>
              <a:rPr lang="en-US" sz="1200" b="1" dirty="0">
                <a:solidFill>
                  <a:schemeClr val="tx1"/>
                </a:solidFill>
              </a:rPr>
              <a:t> </a:t>
            </a:r>
            <a:r>
              <a:rPr lang="en-US" sz="1200" b="1" dirty="0" err="1">
                <a:solidFill>
                  <a:schemeClr val="tx1"/>
                </a:solidFill>
              </a:rPr>
              <a:t>domeniul</a:t>
            </a:r>
            <a:r>
              <a:rPr lang="en-US" sz="1200" b="1" dirty="0">
                <a:solidFill>
                  <a:schemeClr val="tx1"/>
                </a:solidFill>
              </a:rPr>
              <a:t> </a:t>
            </a:r>
            <a:r>
              <a:rPr lang="en-US" sz="1200" b="1" dirty="0" err="1">
                <a:solidFill>
                  <a:schemeClr val="tx1"/>
                </a:solidFill>
              </a:rPr>
              <a:t>politicilor</a:t>
            </a:r>
            <a:r>
              <a:rPr lang="en-US" sz="1200" b="1" dirty="0">
                <a:solidFill>
                  <a:schemeClr val="tx1"/>
                </a:solidFill>
              </a:rPr>
              <a:t> administrative</a:t>
            </a:r>
          </a:p>
          <a:p>
            <a:r>
              <a:rPr lang="en-US" sz="1200" b="1" dirty="0">
                <a:solidFill>
                  <a:schemeClr val="tx1"/>
                </a:solidFill>
              </a:rPr>
              <a:t>2423 </a:t>
            </a:r>
            <a:r>
              <a:rPr lang="en-US" sz="1200" b="1" dirty="0" err="1">
                <a:solidFill>
                  <a:schemeClr val="tx1"/>
                </a:solidFill>
              </a:rPr>
              <a:t>Specialişti</a:t>
            </a:r>
            <a:r>
              <a:rPr lang="en-US" sz="1200" b="1" dirty="0">
                <a:solidFill>
                  <a:schemeClr val="tx1"/>
                </a:solidFill>
              </a:rPr>
              <a:t> </a:t>
            </a:r>
            <a:r>
              <a:rPr lang="en-US" sz="1200" b="1" dirty="0" err="1">
                <a:solidFill>
                  <a:schemeClr val="tx1"/>
                </a:solidFill>
              </a:rPr>
              <a:t>în</a:t>
            </a:r>
            <a:r>
              <a:rPr lang="en-US" sz="1200" b="1" dirty="0">
                <a:solidFill>
                  <a:schemeClr val="tx1"/>
                </a:solidFill>
              </a:rPr>
              <a:t> </a:t>
            </a:r>
            <a:r>
              <a:rPr lang="en-US" sz="1200" b="1" dirty="0" err="1">
                <a:solidFill>
                  <a:schemeClr val="tx1"/>
                </a:solidFill>
              </a:rPr>
              <a:t>domeniul</a:t>
            </a:r>
            <a:r>
              <a:rPr lang="en-US" sz="1200" b="1" dirty="0">
                <a:solidFill>
                  <a:schemeClr val="tx1"/>
                </a:solidFill>
              </a:rPr>
              <a:t> </a:t>
            </a:r>
            <a:r>
              <a:rPr lang="en-US" sz="1200" b="1" dirty="0" err="1">
                <a:solidFill>
                  <a:schemeClr val="tx1"/>
                </a:solidFill>
              </a:rPr>
              <a:t>resurselor</a:t>
            </a:r>
            <a:r>
              <a:rPr lang="en-US" sz="1200" b="1" dirty="0">
                <a:solidFill>
                  <a:schemeClr val="tx1"/>
                </a:solidFill>
              </a:rPr>
              <a:t> </a:t>
            </a:r>
            <a:r>
              <a:rPr lang="en-US" sz="1200" b="1" dirty="0" err="1">
                <a:solidFill>
                  <a:schemeClr val="tx1"/>
                </a:solidFill>
              </a:rPr>
              <a:t>umane</a:t>
            </a:r>
            <a:r>
              <a:rPr lang="en-US" sz="1200" b="1" dirty="0">
                <a:solidFill>
                  <a:schemeClr val="tx1"/>
                </a:solidFill>
              </a:rPr>
              <a:t> </a:t>
            </a:r>
            <a:r>
              <a:rPr lang="en-US" sz="1200" b="1" dirty="0" err="1">
                <a:solidFill>
                  <a:schemeClr val="tx1"/>
                </a:solidFill>
              </a:rPr>
              <a:t>şi</a:t>
            </a:r>
            <a:r>
              <a:rPr lang="en-US" sz="1200" b="1" dirty="0">
                <a:solidFill>
                  <a:schemeClr val="tx1"/>
                </a:solidFill>
              </a:rPr>
              <a:t> de personal</a:t>
            </a:r>
          </a:p>
          <a:p>
            <a:r>
              <a:rPr lang="en-US" sz="1200" b="1" dirty="0">
                <a:solidFill>
                  <a:srgbClr val="0000FF"/>
                </a:solidFill>
              </a:rPr>
              <a:t>2424 </a:t>
            </a:r>
            <a:r>
              <a:rPr lang="en-US" sz="1200" b="1" dirty="0" err="1">
                <a:solidFill>
                  <a:srgbClr val="0000FF"/>
                </a:solidFill>
              </a:rPr>
              <a:t>Specialişti</a:t>
            </a:r>
            <a:r>
              <a:rPr lang="en-US" sz="1200" b="1" dirty="0">
                <a:solidFill>
                  <a:srgbClr val="0000FF"/>
                </a:solidFill>
              </a:rPr>
              <a:t> </a:t>
            </a:r>
            <a:r>
              <a:rPr lang="en-US" sz="1200" b="1" dirty="0" err="1">
                <a:solidFill>
                  <a:srgbClr val="0000FF"/>
                </a:solidFill>
              </a:rPr>
              <a:t>în</a:t>
            </a:r>
            <a:r>
              <a:rPr lang="en-US" sz="1200" b="1" dirty="0">
                <a:solidFill>
                  <a:srgbClr val="0000FF"/>
                </a:solidFill>
              </a:rPr>
              <a:t> </a:t>
            </a:r>
            <a:r>
              <a:rPr lang="en-US" sz="1200" b="1" dirty="0" err="1">
                <a:solidFill>
                  <a:srgbClr val="0000FF"/>
                </a:solidFill>
              </a:rPr>
              <a:t>formarea</a:t>
            </a:r>
            <a:r>
              <a:rPr lang="en-US" sz="1200" b="1" dirty="0">
                <a:solidFill>
                  <a:srgbClr val="0000FF"/>
                </a:solidFill>
              </a:rPr>
              <a:t> </a:t>
            </a:r>
            <a:r>
              <a:rPr lang="en-US" sz="1200" b="1" dirty="0" err="1">
                <a:solidFill>
                  <a:srgbClr val="0000FF"/>
                </a:solidFill>
              </a:rPr>
              <a:t>şi</a:t>
            </a:r>
            <a:r>
              <a:rPr lang="en-US" sz="1200" b="1" dirty="0">
                <a:solidFill>
                  <a:srgbClr val="0000FF"/>
                </a:solidFill>
              </a:rPr>
              <a:t> </a:t>
            </a:r>
            <a:r>
              <a:rPr lang="en-US" sz="1200" b="1" dirty="0" err="1">
                <a:solidFill>
                  <a:srgbClr val="0000FF"/>
                </a:solidFill>
              </a:rPr>
              <a:t>dezvoltarea</a:t>
            </a:r>
            <a:r>
              <a:rPr lang="en-US" sz="1200" b="1" dirty="0">
                <a:solidFill>
                  <a:srgbClr val="0000FF"/>
                </a:solidFill>
              </a:rPr>
              <a:t> </a:t>
            </a:r>
            <a:r>
              <a:rPr lang="en-US" sz="1200" b="1" dirty="0" err="1">
                <a:solidFill>
                  <a:srgbClr val="0000FF"/>
                </a:solidFill>
              </a:rPr>
              <a:t>personalului</a:t>
            </a:r>
            <a:endParaRPr lang="en-US" sz="1200" b="1" dirty="0">
              <a:solidFill>
                <a:srgbClr val="0000FF"/>
              </a:solidFill>
            </a:endParaRPr>
          </a:p>
          <a:p>
            <a:endParaRPr lang="en-US" sz="1200" dirty="0">
              <a:solidFill>
                <a:schemeClr val="tx1"/>
              </a:solidFill>
            </a:endParaRPr>
          </a:p>
        </p:txBody>
      </p:sp>
      <p:cxnSp>
        <p:nvCxnSpPr>
          <p:cNvPr id="13" name="Straight Arrow Connector 12"/>
          <p:cNvCxnSpPr>
            <a:stCxn id="5" idx="3"/>
            <a:endCxn id="10" idx="1"/>
          </p:cNvCxnSpPr>
          <p:nvPr/>
        </p:nvCxnSpPr>
        <p:spPr>
          <a:xfrm>
            <a:off x="1691148" y="3676613"/>
            <a:ext cx="457200" cy="1"/>
          </a:xfrm>
          <a:prstGeom prst="straightConnector1">
            <a:avLst/>
          </a:prstGeom>
          <a:ln w="0">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51129" y="1917545"/>
            <a:ext cx="1192143" cy="5428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rgbClr val="7030A0"/>
                </a:solidFill>
              </a:rPr>
              <a:t>ISCED-F</a:t>
            </a:r>
            <a:endParaRPr lang="en-US" b="1" dirty="0">
              <a:solidFill>
                <a:srgbClr val="7030A0"/>
              </a:solidFill>
            </a:endParaRPr>
          </a:p>
        </p:txBody>
      </p:sp>
      <p:sp>
        <p:nvSpPr>
          <p:cNvPr id="20" name="Rectangle 19"/>
          <p:cNvSpPr/>
          <p:nvPr/>
        </p:nvSpPr>
        <p:spPr>
          <a:xfrm>
            <a:off x="5871332" y="778435"/>
            <a:ext cx="1792897" cy="5428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chemeClr val="tx1"/>
                </a:solidFill>
              </a:rPr>
              <a:t>Sarcini</a:t>
            </a:r>
          </a:p>
          <a:p>
            <a:pPr algn="ctr"/>
            <a:r>
              <a:rPr lang="ro-RO" sz="1600" b="1" dirty="0" smtClean="0">
                <a:solidFill>
                  <a:schemeClr val="tx1"/>
                </a:solidFill>
              </a:rPr>
              <a:t>ISCO-08</a:t>
            </a:r>
            <a:endParaRPr lang="ro-RO" sz="1600" b="1" dirty="0">
              <a:solidFill>
                <a:schemeClr val="tx1"/>
              </a:solidFill>
            </a:endParaRPr>
          </a:p>
        </p:txBody>
      </p:sp>
      <p:cxnSp>
        <p:nvCxnSpPr>
          <p:cNvPr id="25" name="Straight Arrow Connector 24"/>
          <p:cNvCxnSpPr/>
          <p:nvPr/>
        </p:nvCxnSpPr>
        <p:spPr>
          <a:xfrm>
            <a:off x="3954838" y="3648895"/>
            <a:ext cx="36576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161941" y="815909"/>
            <a:ext cx="1792897" cy="13373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rgbClr val="7030A0"/>
                </a:solidFill>
              </a:rPr>
              <a:t>COR</a:t>
            </a:r>
          </a:p>
          <a:p>
            <a:r>
              <a:rPr lang="ro-RO" sz="1200" b="1" dirty="0" smtClean="0">
                <a:solidFill>
                  <a:srgbClr val="7030A0"/>
                </a:solidFill>
              </a:rPr>
              <a:t>24 </a:t>
            </a:r>
            <a:r>
              <a:rPr lang="ro-RO" sz="1200" b="1" dirty="0">
                <a:solidFill>
                  <a:srgbClr val="7030A0"/>
                </a:solidFill>
              </a:rPr>
              <a:t>– Specialiști în domeniul administrativ-comercial</a:t>
            </a:r>
          </a:p>
          <a:p>
            <a:r>
              <a:rPr lang="ro-RO" sz="1200" b="1" dirty="0">
                <a:solidFill>
                  <a:srgbClr val="7030A0"/>
                </a:solidFill>
              </a:rPr>
              <a:t>242 – Specialiști în </a:t>
            </a:r>
            <a:r>
              <a:rPr lang="ro-RO" sz="1200" b="1" dirty="0" smtClean="0">
                <a:solidFill>
                  <a:srgbClr val="7030A0"/>
                </a:solidFill>
              </a:rPr>
              <a:t>domeniul administrativ</a:t>
            </a:r>
            <a:endParaRPr lang="ro-RO" sz="1200" b="1" dirty="0">
              <a:solidFill>
                <a:schemeClr val="tx1"/>
              </a:solidFill>
            </a:endParaRPr>
          </a:p>
        </p:txBody>
      </p:sp>
    </p:spTree>
    <p:extLst>
      <p:ext uri="{BB962C8B-B14F-4D97-AF65-F5344CB8AC3E}">
        <p14:creationId xmlns:p14="http://schemas.microsoft.com/office/powerpoint/2010/main" val="11357741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E50D555-AD09-4184-8F27-884809BFB095}" type="slidenum">
              <a:rPr lang="en-US" smtClean="0"/>
              <a:t>19</a:t>
            </a:fld>
            <a:endParaRPr lang="en-US"/>
          </a:p>
        </p:txBody>
      </p:sp>
      <p:sp>
        <p:nvSpPr>
          <p:cNvPr id="5" name="Rectangle 4"/>
          <p:cNvSpPr/>
          <p:nvPr/>
        </p:nvSpPr>
        <p:spPr>
          <a:xfrm>
            <a:off x="212976" y="2836716"/>
            <a:ext cx="1440019" cy="19349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200" b="1" dirty="0">
                <a:solidFill>
                  <a:schemeClr val="tx1"/>
                </a:solidFill>
              </a:rPr>
              <a:t>04 Afaceri, </a:t>
            </a:r>
            <a:r>
              <a:rPr lang="ro-RO" sz="1200" b="1" dirty="0" err="1">
                <a:solidFill>
                  <a:schemeClr val="tx1"/>
                </a:solidFill>
              </a:rPr>
              <a:t>administraţie</a:t>
            </a:r>
            <a:r>
              <a:rPr lang="ro-RO" sz="1200" b="1" dirty="0">
                <a:solidFill>
                  <a:schemeClr val="tx1"/>
                </a:solidFill>
              </a:rPr>
              <a:t> </a:t>
            </a:r>
            <a:r>
              <a:rPr lang="ro-RO" sz="1200" b="1" dirty="0" err="1">
                <a:solidFill>
                  <a:schemeClr val="tx1"/>
                </a:solidFill>
              </a:rPr>
              <a:t>şi</a:t>
            </a:r>
            <a:r>
              <a:rPr lang="ro-RO" sz="1200" b="1" dirty="0">
                <a:solidFill>
                  <a:schemeClr val="tx1"/>
                </a:solidFill>
              </a:rPr>
              <a:t> </a:t>
            </a:r>
            <a:r>
              <a:rPr lang="ro-RO" sz="1200" b="1" dirty="0" smtClean="0">
                <a:solidFill>
                  <a:schemeClr val="tx1"/>
                </a:solidFill>
              </a:rPr>
              <a:t>drept</a:t>
            </a:r>
          </a:p>
          <a:p>
            <a:endParaRPr lang="ro-RO" sz="1200" b="1" dirty="0" smtClean="0">
              <a:solidFill>
                <a:schemeClr val="tx1"/>
              </a:solidFill>
            </a:endParaRPr>
          </a:p>
          <a:p>
            <a:r>
              <a:rPr lang="ro-RO" sz="1200" b="1" dirty="0">
                <a:solidFill>
                  <a:schemeClr val="tx1"/>
                </a:solidFill>
              </a:rPr>
              <a:t>041 Afaceri </a:t>
            </a:r>
            <a:r>
              <a:rPr lang="ro-RO" sz="1200" b="1" dirty="0" err="1">
                <a:solidFill>
                  <a:schemeClr val="tx1"/>
                </a:solidFill>
              </a:rPr>
              <a:t>şi</a:t>
            </a:r>
            <a:r>
              <a:rPr lang="ro-RO" sz="1200" b="1" dirty="0">
                <a:solidFill>
                  <a:schemeClr val="tx1"/>
                </a:solidFill>
              </a:rPr>
              <a:t> </a:t>
            </a:r>
            <a:r>
              <a:rPr lang="ro-RO" sz="1200" b="1" dirty="0" err="1" smtClean="0">
                <a:solidFill>
                  <a:schemeClr val="tx1"/>
                </a:solidFill>
              </a:rPr>
              <a:t>administraţie</a:t>
            </a:r>
            <a:endParaRPr lang="ro-RO" sz="1200" b="1" dirty="0" smtClean="0">
              <a:solidFill>
                <a:schemeClr val="tx1"/>
              </a:solidFill>
            </a:endParaRPr>
          </a:p>
          <a:p>
            <a:endParaRPr lang="ro-RO" sz="1200" b="1" dirty="0" smtClean="0">
              <a:solidFill>
                <a:schemeClr val="tx1"/>
              </a:solidFill>
            </a:endParaRPr>
          </a:p>
          <a:p>
            <a:r>
              <a:rPr lang="ro-RO" sz="1200" b="1" dirty="0">
                <a:solidFill>
                  <a:srgbClr val="0000FF"/>
                </a:solidFill>
              </a:rPr>
              <a:t>0414 Marketing, publicitate </a:t>
            </a:r>
            <a:r>
              <a:rPr lang="ro-RO" sz="1200" b="1" dirty="0" err="1">
                <a:solidFill>
                  <a:srgbClr val="0000FF"/>
                </a:solidFill>
              </a:rPr>
              <a:t>şi</a:t>
            </a:r>
            <a:r>
              <a:rPr lang="ro-RO" sz="1200" b="1" dirty="0">
                <a:solidFill>
                  <a:srgbClr val="0000FF"/>
                </a:solidFill>
              </a:rPr>
              <a:t> </a:t>
            </a:r>
            <a:r>
              <a:rPr lang="ro-RO" sz="1200" b="1" dirty="0" err="1">
                <a:solidFill>
                  <a:srgbClr val="0000FF"/>
                </a:solidFill>
              </a:rPr>
              <a:t>relaţii</a:t>
            </a:r>
            <a:r>
              <a:rPr lang="ro-RO" sz="1200" b="1" dirty="0">
                <a:solidFill>
                  <a:srgbClr val="0000FF"/>
                </a:solidFill>
              </a:rPr>
              <a:t> publice</a:t>
            </a:r>
            <a:endParaRPr lang="en-US" sz="1200" b="1" dirty="0">
              <a:solidFill>
                <a:srgbClr val="0000FF"/>
              </a:solidFill>
            </a:endParaRPr>
          </a:p>
        </p:txBody>
      </p:sp>
      <p:sp>
        <p:nvSpPr>
          <p:cNvPr id="9" name="Rectangle 8"/>
          <p:cNvSpPr/>
          <p:nvPr/>
        </p:nvSpPr>
        <p:spPr>
          <a:xfrm>
            <a:off x="4412038" y="1320112"/>
            <a:ext cx="7465330" cy="49849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500" b="1" dirty="0" err="1">
                <a:solidFill>
                  <a:srgbClr val="0000FF"/>
                </a:solidFill>
              </a:rPr>
              <a:t>Specialiştii</a:t>
            </a:r>
            <a:r>
              <a:rPr lang="ro-RO" sz="1500" b="1" dirty="0">
                <a:solidFill>
                  <a:srgbClr val="0000FF"/>
                </a:solidFill>
              </a:rPr>
              <a:t> în publicitate </a:t>
            </a:r>
            <a:r>
              <a:rPr lang="ro-RO" sz="1500" b="1" dirty="0" err="1">
                <a:solidFill>
                  <a:srgbClr val="0000FF"/>
                </a:solidFill>
              </a:rPr>
              <a:t>şi</a:t>
            </a:r>
            <a:r>
              <a:rPr lang="ro-RO" sz="1500" b="1" dirty="0">
                <a:solidFill>
                  <a:srgbClr val="0000FF"/>
                </a:solidFill>
              </a:rPr>
              <a:t> marketing </a:t>
            </a:r>
            <a:r>
              <a:rPr lang="ro-RO" sz="1500" dirty="0">
                <a:solidFill>
                  <a:schemeClr val="tx1"/>
                </a:solidFill>
              </a:rPr>
              <a:t>dezvoltă </a:t>
            </a:r>
            <a:r>
              <a:rPr lang="ro-RO" sz="1500" dirty="0" err="1">
                <a:solidFill>
                  <a:schemeClr val="tx1"/>
                </a:solidFill>
              </a:rPr>
              <a:t>şi</a:t>
            </a:r>
            <a:r>
              <a:rPr lang="ro-RO" sz="1500" dirty="0">
                <a:solidFill>
                  <a:schemeClr val="tx1"/>
                </a:solidFill>
              </a:rPr>
              <a:t> coordonează strategiile </a:t>
            </a:r>
            <a:r>
              <a:rPr lang="ro-RO" sz="1500" dirty="0" err="1">
                <a:solidFill>
                  <a:schemeClr val="tx1"/>
                </a:solidFill>
              </a:rPr>
              <a:t>şi</a:t>
            </a:r>
            <a:r>
              <a:rPr lang="ro-RO" sz="1500" dirty="0">
                <a:solidFill>
                  <a:schemeClr val="tx1"/>
                </a:solidFill>
              </a:rPr>
              <a:t> campaniile de publicitate, realizează lansarea pe </a:t>
            </a:r>
            <a:r>
              <a:rPr lang="ro-RO" sz="1500" dirty="0" err="1">
                <a:solidFill>
                  <a:schemeClr val="tx1"/>
                </a:solidFill>
              </a:rPr>
              <a:t>piaţă</a:t>
            </a:r>
            <a:r>
              <a:rPr lang="ro-RO" sz="1500" dirty="0">
                <a:solidFill>
                  <a:schemeClr val="tx1"/>
                </a:solidFill>
              </a:rPr>
              <a:t> de noi bunuri </a:t>
            </a:r>
            <a:r>
              <a:rPr lang="ro-RO" sz="1500" dirty="0" err="1">
                <a:solidFill>
                  <a:schemeClr val="tx1"/>
                </a:solidFill>
              </a:rPr>
              <a:t>şi</a:t>
            </a:r>
            <a:r>
              <a:rPr lang="ro-RO" sz="1500" dirty="0">
                <a:solidFill>
                  <a:schemeClr val="tx1"/>
                </a:solidFill>
              </a:rPr>
              <a:t> servicii, identifică </a:t>
            </a:r>
            <a:r>
              <a:rPr lang="ro-RO" sz="1500" dirty="0" err="1">
                <a:solidFill>
                  <a:schemeClr val="tx1"/>
                </a:solidFill>
              </a:rPr>
              <a:t>şi</a:t>
            </a:r>
            <a:r>
              <a:rPr lang="ro-RO" sz="1500" dirty="0">
                <a:solidFill>
                  <a:schemeClr val="tx1"/>
                </a:solidFill>
              </a:rPr>
              <a:t> dezvoltă </a:t>
            </a:r>
            <a:r>
              <a:rPr lang="ro-RO" sz="1500" dirty="0" err="1">
                <a:solidFill>
                  <a:schemeClr val="tx1"/>
                </a:solidFill>
              </a:rPr>
              <a:t>oportunităţile</a:t>
            </a:r>
            <a:r>
              <a:rPr lang="ro-RO" sz="1500" dirty="0">
                <a:solidFill>
                  <a:schemeClr val="tx1"/>
                </a:solidFill>
              </a:rPr>
              <a:t> de </a:t>
            </a:r>
            <a:r>
              <a:rPr lang="ro-RO" sz="1500" dirty="0" err="1">
                <a:solidFill>
                  <a:schemeClr val="tx1"/>
                </a:solidFill>
              </a:rPr>
              <a:t>piaţă</a:t>
            </a:r>
            <a:r>
              <a:rPr lang="ro-RO" sz="1500" dirty="0">
                <a:solidFill>
                  <a:schemeClr val="tx1"/>
                </a:solidFill>
              </a:rPr>
              <a:t> pentru produsele </a:t>
            </a:r>
            <a:r>
              <a:rPr lang="ro-RO" sz="1500" dirty="0" err="1">
                <a:solidFill>
                  <a:schemeClr val="tx1"/>
                </a:solidFill>
              </a:rPr>
              <a:t>şi</a:t>
            </a:r>
            <a:r>
              <a:rPr lang="ro-RO" sz="1500" dirty="0">
                <a:solidFill>
                  <a:schemeClr val="tx1"/>
                </a:solidFill>
              </a:rPr>
              <a:t> serviciile noi, precum </a:t>
            </a:r>
            <a:r>
              <a:rPr lang="ro-RO" sz="1500" dirty="0" err="1">
                <a:solidFill>
                  <a:schemeClr val="tx1"/>
                </a:solidFill>
              </a:rPr>
              <a:t>şi</a:t>
            </a:r>
            <a:r>
              <a:rPr lang="ro-RO" sz="1500" dirty="0">
                <a:solidFill>
                  <a:schemeClr val="tx1"/>
                </a:solidFill>
              </a:rPr>
              <a:t> pentru cele deja existente.</a:t>
            </a:r>
            <a:endParaRPr lang="en-US" sz="1500" dirty="0">
              <a:solidFill>
                <a:schemeClr val="tx1"/>
              </a:solidFill>
            </a:endParaRPr>
          </a:p>
          <a:p>
            <a:r>
              <a:rPr lang="ro-RO" sz="1500" dirty="0">
                <a:solidFill>
                  <a:schemeClr val="tx1"/>
                </a:solidFill>
              </a:rPr>
              <a:t>Sarcinile includ:</a:t>
            </a:r>
            <a:endParaRPr lang="en-US" sz="1500" dirty="0">
              <a:solidFill>
                <a:schemeClr val="tx1"/>
              </a:solidFill>
            </a:endParaRPr>
          </a:p>
          <a:p>
            <a:r>
              <a:rPr lang="ro-RO" sz="1500" dirty="0">
                <a:solidFill>
                  <a:schemeClr val="tx1"/>
                </a:solidFill>
              </a:rPr>
              <a:t>(a) planificarea, dezvoltarea și organizarea politicilor și campaniilor de publicitate pentru sprijinirea obiectivelor de vânzare;</a:t>
            </a:r>
            <a:endParaRPr lang="en-US" sz="1500" dirty="0">
              <a:solidFill>
                <a:schemeClr val="tx1"/>
              </a:solidFill>
            </a:endParaRPr>
          </a:p>
          <a:p>
            <a:r>
              <a:rPr lang="ro-RO" sz="1500" dirty="0">
                <a:solidFill>
                  <a:schemeClr val="tx1"/>
                </a:solidFill>
              </a:rPr>
              <a:t>(b) consilierea managerilor și a clienților cu privire la strategii și campanii pentru a atinge țintele de piață, sensibilizarea consumatorilor și promovarea eficientă a bunurilor și serviciilor;</a:t>
            </a:r>
            <a:endParaRPr lang="en-US" sz="1500" dirty="0">
              <a:solidFill>
                <a:schemeClr val="tx1"/>
              </a:solidFill>
            </a:endParaRPr>
          </a:p>
          <a:p>
            <a:r>
              <a:rPr lang="ro-RO" sz="1500" dirty="0">
                <a:solidFill>
                  <a:schemeClr val="tx1"/>
                </a:solidFill>
              </a:rPr>
              <a:t>(c) redactarea de scenarii de publicitate și media, pregătirea producțiilor de televiziune și film, răspândirea informațiilor prin intermediul mass-media;</a:t>
            </a:r>
            <a:endParaRPr lang="en-US" sz="1500" dirty="0">
              <a:solidFill>
                <a:schemeClr val="tx1"/>
              </a:solidFill>
            </a:endParaRPr>
          </a:p>
          <a:p>
            <a:r>
              <a:rPr lang="ro-RO" sz="1500" dirty="0">
                <a:solidFill>
                  <a:schemeClr val="tx1"/>
                </a:solidFill>
              </a:rPr>
              <a:t>(d) colectarea și analizarea datelor cu privire la preferințele și tiparele clienților;</a:t>
            </a:r>
            <a:endParaRPr lang="en-US" sz="1500" dirty="0">
              <a:solidFill>
                <a:schemeClr val="tx1"/>
              </a:solidFill>
            </a:endParaRPr>
          </a:p>
          <a:p>
            <a:r>
              <a:rPr lang="ro-RO" sz="1500" dirty="0">
                <a:solidFill>
                  <a:schemeClr val="tx1"/>
                </a:solidFill>
              </a:rPr>
              <a:t>(e) interpretarea și previzionarea tendințelor de consum curente și viitoare;</a:t>
            </a:r>
            <a:endParaRPr lang="en-US" sz="1500" dirty="0">
              <a:solidFill>
                <a:schemeClr val="tx1"/>
              </a:solidFill>
            </a:endParaRPr>
          </a:p>
          <a:p>
            <a:r>
              <a:rPr lang="ro-RO" sz="1500" dirty="0">
                <a:solidFill>
                  <a:schemeClr val="tx1"/>
                </a:solidFill>
              </a:rPr>
              <a:t>(f) cercetarea cererilor potențiale și a caracteristicilor pieței pentru noi bunuri și servicii;</a:t>
            </a:r>
            <a:endParaRPr lang="en-US" sz="1500" dirty="0">
              <a:solidFill>
                <a:schemeClr val="tx1"/>
              </a:solidFill>
            </a:endParaRPr>
          </a:p>
          <a:p>
            <a:r>
              <a:rPr lang="ro-RO" sz="1500" dirty="0">
                <a:solidFill>
                  <a:schemeClr val="tx1"/>
                </a:solidFill>
              </a:rPr>
              <a:t>(g) sprijinirea creșterii și dezvoltării afacerii prin realizarea și punerea în execuție a obiectivelor, politicilor și programelor;</a:t>
            </a:r>
            <a:endParaRPr lang="en-US" sz="1500" dirty="0">
              <a:solidFill>
                <a:schemeClr val="tx1"/>
              </a:solidFill>
            </a:endParaRPr>
          </a:p>
          <a:p>
            <a:r>
              <a:rPr lang="ro-RO" sz="1500" dirty="0">
                <a:solidFill>
                  <a:schemeClr val="tx1"/>
                </a:solidFill>
              </a:rPr>
              <a:t>(h) subcontractarea și derularea de cercetări de piață pentru a identifica oportunitățile pentru bunurile și serviciile noi precum și pentru cele existente;</a:t>
            </a:r>
            <a:endParaRPr lang="en-US" sz="1500" dirty="0">
              <a:solidFill>
                <a:schemeClr val="tx1"/>
              </a:solidFill>
            </a:endParaRPr>
          </a:p>
          <a:p>
            <a:r>
              <a:rPr lang="ro-RO" sz="1500" dirty="0">
                <a:solidFill>
                  <a:schemeClr val="tx1"/>
                </a:solidFill>
              </a:rPr>
              <a:t>(i) acordarea de consultanță cu privire la toate elementele de marketing, cum ar fi gama de produse, prețuri, publicitate și promoții, canalele de vânzare și distribuție.</a:t>
            </a:r>
            <a:endParaRPr lang="en-US" sz="1500" dirty="0">
              <a:solidFill>
                <a:schemeClr val="tx1"/>
              </a:solidFill>
            </a:endParaRPr>
          </a:p>
        </p:txBody>
      </p:sp>
      <p:sp>
        <p:nvSpPr>
          <p:cNvPr id="10" name="Rectangle 9"/>
          <p:cNvSpPr/>
          <p:nvPr/>
        </p:nvSpPr>
        <p:spPr>
          <a:xfrm>
            <a:off x="2148348" y="2405844"/>
            <a:ext cx="1806490" cy="27966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solidFill>
                  <a:srgbClr val="0000FF"/>
                </a:solidFill>
              </a:rPr>
              <a:t>2431 </a:t>
            </a:r>
            <a:r>
              <a:rPr lang="en-US" sz="1200" b="1" dirty="0" err="1">
                <a:solidFill>
                  <a:srgbClr val="0000FF"/>
                </a:solidFill>
              </a:rPr>
              <a:t>Specialişti</a:t>
            </a:r>
            <a:r>
              <a:rPr lang="en-US" sz="1200" b="1" dirty="0">
                <a:solidFill>
                  <a:srgbClr val="0000FF"/>
                </a:solidFill>
              </a:rPr>
              <a:t> </a:t>
            </a:r>
            <a:r>
              <a:rPr lang="en-US" sz="1200" b="1" dirty="0" err="1">
                <a:solidFill>
                  <a:srgbClr val="0000FF"/>
                </a:solidFill>
              </a:rPr>
              <a:t>în</a:t>
            </a:r>
            <a:r>
              <a:rPr lang="en-US" sz="1200" b="1" dirty="0">
                <a:solidFill>
                  <a:srgbClr val="0000FF"/>
                </a:solidFill>
              </a:rPr>
              <a:t> </a:t>
            </a:r>
            <a:r>
              <a:rPr lang="en-US" sz="1200" b="1" dirty="0" err="1">
                <a:solidFill>
                  <a:srgbClr val="0000FF"/>
                </a:solidFill>
              </a:rPr>
              <a:t>publicitate</a:t>
            </a:r>
            <a:r>
              <a:rPr lang="en-US" sz="1200" b="1" dirty="0">
                <a:solidFill>
                  <a:srgbClr val="0000FF"/>
                </a:solidFill>
              </a:rPr>
              <a:t> </a:t>
            </a:r>
            <a:r>
              <a:rPr lang="en-US" sz="1200" b="1" dirty="0" err="1">
                <a:solidFill>
                  <a:srgbClr val="0000FF"/>
                </a:solidFill>
              </a:rPr>
              <a:t>şi</a:t>
            </a:r>
            <a:r>
              <a:rPr lang="en-US" sz="1200" b="1" dirty="0">
                <a:solidFill>
                  <a:srgbClr val="0000FF"/>
                </a:solidFill>
              </a:rPr>
              <a:t> marketing</a:t>
            </a:r>
          </a:p>
          <a:p>
            <a:r>
              <a:rPr lang="en-US" sz="1200" b="1" dirty="0">
                <a:solidFill>
                  <a:schemeClr val="tx1"/>
                </a:solidFill>
              </a:rPr>
              <a:t>2432 </a:t>
            </a:r>
            <a:r>
              <a:rPr lang="en-US" sz="1200" b="1" dirty="0" err="1">
                <a:solidFill>
                  <a:schemeClr val="tx1"/>
                </a:solidFill>
              </a:rPr>
              <a:t>Specialişti</a:t>
            </a:r>
            <a:r>
              <a:rPr lang="en-US" sz="1200" b="1" dirty="0">
                <a:solidFill>
                  <a:schemeClr val="tx1"/>
                </a:solidFill>
              </a:rPr>
              <a:t> </a:t>
            </a:r>
            <a:r>
              <a:rPr lang="en-US" sz="1200" b="1" dirty="0" err="1">
                <a:solidFill>
                  <a:schemeClr val="tx1"/>
                </a:solidFill>
              </a:rPr>
              <a:t>în</a:t>
            </a:r>
            <a:r>
              <a:rPr lang="en-US" sz="1200" b="1" dirty="0">
                <a:solidFill>
                  <a:schemeClr val="tx1"/>
                </a:solidFill>
              </a:rPr>
              <a:t> </a:t>
            </a:r>
            <a:r>
              <a:rPr lang="en-US" sz="1200" b="1" dirty="0" err="1">
                <a:solidFill>
                  <a:schemeClr val="tx1"/>
                </a:solidFill>
              </a:rPr>
              <a:t>relaţii</a:t>
            </a:r>
            <a:r>
              <a:rPr lang="en-US" sz="1200" b="1" dirty="0">
                <a:solidFill>
                  <a:schemeClr val="tx1"/>
                </a:solidFill>
              </a:rPr>
              <a:t> </a:t>
            </a:r>
            <a:r>
              <a:rPr lang="en-US" sz="1200" b="1" dirty="0" err="1">
                <a:solidFill>
                  <a:schemeClr val="tx1"/>
                </a:solidFill>
              </a:rPr>
              <a:t>publice</a:t>
            </a:r>
            <a:endParaRPr lang="en-US" sz="1200" b="1" dirty="0">
              <a:solidFill>
                <a:schemeClr val="tx1"/>
              </a:solidFill>
            </a:endParaRPr>
          </a:p>
          <a:p>
            <a:r>
              <a:rPr lang="en-US" sz="1200" dirty="0">
                <a:solidFill>
                  <a:schemeClr val="tx1"/>
                </a:solidFill>
              </a:rPr>
              <a:t>2433 </a:t>
            </a:r>
            <a:r>
              <a:rPr lang="en-US" sz="1200" dirty="0" err="1">
                <a:solidFill>
                  <a:schemeClr val="tx1"/>
                </a:solidFill>
              </a:rPr>
              <a:t>Specialişti</a:t>
            </a:r>
            <a:r>
              <a:rPr lang="en-US" sz="1200" dirty="0">
                <a:solidFill>
                  <a:schemeClr val="tx1"/>
                </a:solidFill>
              </a:rPr>
              <a:t> </a:t>
            </a:r>
            <a:r>
              <a:rPr lang="en-US" sz="1200" dirty="0" err="1">
                <a:solidFill>
                  <a:schemeClr val="tx1"/>
                </a:solidFill>
              </a:rPr>
              <a:t>în</a:t>
            </a:r>
            <a:r>
              <a:rPr lang="en-US" sz="1200" dirty="0">
                <a:solidFill>
                  <a:schemeClr val="tx1"/>
                </a:solidFill>
              </a:rPr>
              <a:t> </a:t>
            </a:r>
            <a:r>
              <a:rPr lang="en-US" sz="1200" dirty="0" err="1">
                <a:solidFill>
                  <a:schemeClr val="tx1"/>
                </a:solidFill>
              </a:rPr>
              <a:t>vânzarea</a:t>
            </a:r>
            <a:r>
              <a:rPr lang="en-US" sz="1200" dirty="0">
                <a:solidFill>
                  <a:schemeClr val="tx1"/>
                </a:solidFill>
              </a:rPr>
              <a:t> de </a:t>
            </a:r>
            <a:r>
              <a:rPr lang="en-US" sz="1200" dirty="0" err="1">
                <a:solidFill>
                  <a:schemeClr val="tx1"/>
                </a:solidFill>
              </a:rPr>
              <a:t>produse</a:t>
            </a:r>
            <a:r>
              <a:rPr lang="en-US" sz="1200" dirty="0">
                <a:solidFill>
                  <a:schemeClr val="tx1"/>
                </a:solidFill>
              </a:rPr>
              <a:t> </a:t>
            </a:r>
            <a:r>
              <a:rPr lang="en-US" sz="1200" dirty="0" err="1">
                <a:solidFill>
                  <a:schemeClr val="tx1"/>
                </a:solidFill>
              </a:rPr>
              <a:t>tehnice</a:t>
            </a:r>
            <a:r>
              <a:rPr lang="en-US" sz="1200" dirty="0">
                <a:solidFill>
                  <a:schemeClr val="tx1"/>
                </a:solidFill>
              </a:rPr>
              <a:t> </a:t>
            </a:r>
            <a:r>
              <a:rPr lang="en-US" sz="1200" dirty="0" err="1">
                <a:solidFill>
                  <a:schemeClr val="tx1"/>
                </a:solidFill>
              </a:rPr>
              <a:t>şi</a:t>
            </a:r>
            <a:r>
              <a:rPr lang="en-US" sz="1200" dirty="0">
                <a:solidFill>
                  <a:schemeClr val="tx1"/>
                </a:solidFill>
              </a:rPr>
              <a:t> </a:t>
            </a:r>
            <a:r>
              <a:rPr lang="en-US" sz="1200" dirty="0" err="1">
                <a:solidFill>
                  <a:schemeClr val="tx1"/>
                </a:solidFill>
              </a:rPr>
              <a:t>medicale</a:t>
            </a:r>
            <a:r>
              <a:rPr lang="en-US" sz="1200" dirty="0">
                <a:solidFill>
                  <a:schemeClr val="tx1"/>
                </a:solidFill>
              </a:rPr>
              <a:t> (</a:t>
            </a:r>
            <a:r>
              <a:rPr lang="en-US" sz="1200" dirty="0" err="1">
                <a:solidFill>
                  <a:schemeClr val="tx1"/>
                </a:solidFill>
              </a:rPr>
              <a:t>exclusiv</a:t>
            </a:r>
            <a:r>
              <a:rPr lang="en-US" sz="1200" dirty="0">
                <a:solidFill>
                  <a:schemeClr val="tx1"/>
                </a:solidFill>
              </a:rPr>
              <a:t> TIC)</a:t>
            </a:r>
          </a:p>
          <a:p>
            <a:r>
              <a:rPr lang="en-US" sz="1200" dirty="0">
                <a:solidFill>
                  <a:schemeClr val="tx1"/>
                </a:solidFill>
              </a:rPr>
              <a:t>2434 </a:t>
            </a:r>
            <a:r>
              <a:rPr lang="en-US" sz="1200" dirty="0" err="1">
                <a:solidFill>
                  <a:schemeClr val="tx1"/>
                </a:solidFill>
              </a:rPr>
              <a:t>Specialişti</a:t>
            </a:r>
            <a:r>
              <a:rPr lang="en-US" sz="1200" dirty="0">
                <a:solidFill>
                  <a:schemeClr val="tx1"/>
                </a:solidFill>
              </a:rPr>
              <a:t> </a:t>
            </a:r>
            <a:r>
              <a:rPr lang="en-US" sz="1200" dirty="0" err="1">
                <a:solidFill>
                  <a:schemeClr val="tx1"/>
                </a:solidFill>
              </a:rPr>
              <a:t>în</a:t>
            </a:r>
            <a:r>
              <a:rPr lang="en-US" sz="1200" dirty="0">
                <a:solidFill>
                  <a:schemeClr val="tx1"/>
                </a:solidFill>
              </a:rPr>
              <a:t> </a:t>
            </a:r>
            <a:r>
              <a:rPr lang="en-US" sz="1200" dirty="0" err="1">
                <a:solidFill>
                  <a:schemeClr val="tx1"/>
                </a:solidFill>
              </a:rPr>
              <a:t>vânzarea</a:t>
            </a:r>
            <a:r>
              <a:rPr lang="en-US" sz="1200" dirty="0">
                <a:solidFill>
                  <a:schemeClr val="tx1"/>
                </a:solidFill>
              </a:rPr>
              <a:t> </a:t>
            </a:r>
            <a:r>
              <a:rPr lang="en-US" sz="1200" dirty="0" err="1">
                <a:solidFill>
                  <a:schemeClr val="tx1"/>
                </a:solidFill>
              </a:rPr>
              <a:t>produselor</a:t>
            </a:r>
            <a:r>
              <a:rPr lang="en-US" sz="1200" dirty="0">
                <a:solidFill>
                  <a:schemeClr val="tx1"/>
                </a:solidFill>
              </a:rPr>
              <a:t> de </a:t>
            </a:r>
            <a:r>
              <a:rPr lang="en-US" sz="1200" dirty="0" err="1">
                <a:solidFill>
                  <a:schemeClr val="tx1"/>
                </a:solidFill>
              </a:rPr>
              <a:t>tehnologia</a:t>
            </a:r>
            <a:r>
              <a:rPr lang="en-US" sz="1200" dirty="0">
                <a:solidFill>
                  <a:schemeClr val="tx1"/>
                </a:solidFill>
              </a:rPr>
              <a:t> </a:t>
            </a:r>
            <a:r>
              <a:rPr lang="en-US" sz="1200" dirty="0" err="1">
                <a:solidFill>
                  <a:schemeClr val="tx1"/>
                </a:solidFill>
              </a:rPr>
              <a:t>informaţiei</a:t>
            </a:r>
            <a:r>
              <a:rPr lang="en-US" sz="1200" dirty="0">
                <a:solidFill>
                  <a:schemeClr val="tx1"/>
                </a:solidFill>
              </a:rPr>
              <a:t> </a:t>
            </a:r>
            <a:r>
              <a:rPr lang="en-US" sz="1200" dirty="0" err="1">
                <a:solidFill>
                  <a:schemeClr val="tx1"/>
                </a:solidFill>
              </a:rPr>
              <a:t>şi</a:t>
            </a:r>
            <a:r>
              <a:rPr lang="en-US" sz="1200" dirty="0">
                <a:solidFill>
                  <a:schemeClr val="tx1"/>
                </a:solidFill>
              </a:rPr>
              <a:t> </a:t>
            </a:r>
            <a:r>
              <a:rPr lang="en-US" sz="1200" dirty="0" err="1" smtClean="0">
                <a:solidFill>
                  <a:schemeClr val="tx1"/>
                </a:solidFill>
              </a:rPr>
              <a:t>comunicaţiilor</a:t>
            </a:r>
            <a:endParaRPr lang="en-US" sz="1200" dirty="0">
              <a:solidFill>
                <a:schemeClr val="tx1"/>
              </a:solidFill>
            </a:endParaRPr>
          </a:p>
        </p:txBody>
      </p:sp>
      <p:cxnSp>
        <p:nvCxnSpPr>
          <p:cNvPr id="13" name="Straight Arrow Connector 12"/>
          <p:cNvCxnSpPr>
            <a:stCxn id="5" idx="3"/>
            <a:endCxn id="10" idx="1"/>
          </p:cNvCxnSpPr>
          <p:nvPr/>
        </p:nvCxnSpPr>
        <p:spPr>
          <a:xfrm>
            <a:off x="1652995" y="3804169"/>
            <a:ext cx="495353" cy="0"/>
          </a:xfrm>
          <a:prstGeom prst="straightConnector1">
            <a:avLst/>
          </a:prstGeom>
          <a:ln w="0">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51129" y="1917545"/>
            <a:ext cx="1192143" cy="5428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rgbClr val="7030A0"/>
                </a:solidFill>
              </a:rPr>
              <a:t>ISCED-F</a:t>
            </a:r>
            <a:endParaRPr lang="en-US" b="1" dirty="0">
              <a:solidFill>
                <a:srgbClr val="7030A0"/>
              </a:solidFill>
            </a:endParaRPr>
          </a:p>
        </p:txBody>
      </p:sp>
      <p:sp>
        <p:nvSpPr>
          <p:cNvPr id="20" name="Rectangle 19"/>
          <p:cNvSpPr/>
          <p:nvPr/>
        </p:nvSpPr>
        <p:spPr>
          <a:xfrm>
            <a:off x="5871333" y="777289"/>
            <a:ext cx="1792897" cy="5428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chemeClr val="tx1"/>
                </a:solidFill>
              </a:rPr>
              <a:t>Sarcini</a:t>
            </a:r>
          </a:p>
          <a:p>
            <a:pPr algn="ctr"/>
            <a:r>
              <a:rPr lang="ro-RO" sz="1600" b="1" dirty="0" smtClean="0">
                <a:solidFill>
                  <a:schemeClr val="tx1"/>
                </a:solidFill>
              </a:rPr>
              <a:t>ISCO-08</a:t>
            </a:r>
            <a:endParaRPr lang="ro-RO" sz="1600" b="1" dirty="0">
              <a:solidFill>
                <a:schemeClr val="tx1"/>
              </a:solidFill>
            </a:endParaRPr>
          </a:p>
        </p:txBody>
      </p:sp>
      <p:cxnSp>
        <p:nvCxnSpPr>
          <p:cNvPr id="25" name="Straight Arrow Connector 24"/>
          <p:cNvCxnSpPr/>
          <p:nvPr/>
        </p:nvCxnSpPr>
        <p:spPr>
          <a:xfrm>
            <a:off x="3954838" y="3795464"/>
            <a:ext cx="36576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161941" y="979838"/>
            <a:ext cx="1792897" cy="118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rgbClr val="7030A0"/>
                </a:solidFill>
              </a:rPr>
              <a:t>COR</a:t>
            </a:r>
          </a:p>
          <a:p>
            <a:r>
              <a:rPr lang="ro-RO" sz="1200" b="1" dirty="0" smtClean="0">
                <a:solidFill>
                  <a:srgbClr val="7030A0"/>
                </a:solidFill>
              </a:rPr>
              <a:t>24 </a:t>
            </a:r>
            <a:r>
              <a:rPr lang="ro-RO" sz="1200" b="1" dirty="0">
                <a:solidFill>
                  <a:srgbClr val="7030A0"/>
                </a:solidFill>
              </a:rPr>
              <a:t>– Specialiști în domeniul administrativ-comercial</a:t>
            </a:r>
          </a:p>
          <a:p>
            <a:r>
              <a:rPr lang="ro-RO" sz="1200" b="1" dirty="0" smtClean="0">
                <a:solidFill>
                  <a:srgbClr val="7030A0"/>
                </a:solidFill>
              </a:rPr>
              <a:t>243 </a:t>
            </a:r>
            <a:r>
              <a:rPr lang="ro-RO" sz="1200" b="1" dirty="0">
                <a:solidFill>
                  <a:srgbClr val="7030A0"/>
                </a:solidFill>
              </a:rPr>
              <a:t>– Specialiști în </a:t>
            </a:r>
            <a:r>
              <a:rPr lang="ro-RO" sz="1200" b="1" dirty="0" smtClean="0">
                <a:solidFill>
                  <a:srgbClr val="7030A0"/>
                </a:solidFill>
              </a:rPr>
              <a:t>vânzări, marketing și relații publice</a:t>
            </a:r>
            <a:endParaRPr lang="ro-RO" sz="1200" b="1" dirty="0">
              <a:solidFill>
                <a:schemeClr val="tx1"/>
              </a:solidFill>
            </a:endParaRPr>
          </a:p>
        </p:txBody>
      </p:sp>
    </p:spTree>
    <p:extLst>
      <p:ext uri="{BB962C8B-B14F-4D97-AF65-F5344CB8AC3E}">
        <p14:creationId xmlns:p14="http://schemas.microsoft.com/office/powerpoint/2010/main" val="1576430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9215"/>
            <a:ext cx="10515600" cy="1936865"/>
          </a:xfrm>
        </p:spPr>
        <p:txBody>
          <a:bodyPr/>
          <a:lstStyle/>
          <a:p>
            <a:pPr algn="ctr"/>
            <a:r>
              <a:rPr lang="en-US" dirty="0" smtClean="0"/>
              <a:t>MODERNIZAREA  </a:t>
            </a:r>
            <a:r>
              <a:rPr lang="en-US" dirty="0" err="1" smtClean="0"/>
              <a:t>si</a:t>
            </a:r>
            <a:r>
              <a:rPr lang="en-US" dirty="0" smtClean="0"/>
              <a:t> INTERNATIONALIZAREA </a:t>
            </a:r>
            <a:br>
              <a:rPr lang="en-US" dirty="0" smtClean="0"/>
            </a:br>
            <a:r>
              <a:rPr lang="en-US" dirty="0"/>
              <a:t/>
            </a:r>
            <a:br>
              <a:rPr lang="en-US" dirty="0"/>
            </a:br>
            <a:r>
              <a:rPr lang="ro-RO" dirty="0" smtClean="0"/>
              <a:t>Î</a:t>
            </a:r>
            <a:r>
              <a:rPr lang="en-US" dirty="0" smtClean="0"/>
              <a:t>NV</a:t>
            </a:r>
            <a:r>
              <a:rPr lang="ro-RO" dirty="0" smtClean="0"/>
              <a:t>ĂȚ</a:t>
            </a:r>
            <a:r>
              <a:rPr lang="ro-RO" dirty="0"/>
              <a:t>Ă</a:t>
            </a:r>
            <a:r>
              <a:rPr lang="en-US" dirty="0" smtClean="0"/>
              <a:t>M</a:t>
            </a:r>
            <a:r>
              <a:rPr lang="ro-RO" dirty="0" smtClean="0"/>
              <a:t>Â</a:t>
            </a:r>
            <a:r>
              <a:rPr lang="en-US" dirty="0" smtClean="0"/>
              <a:t>NTULUI SUPERIOR </a:t>
            </a:r>
            <a:endParaRPr lang="en-US" dirty="0"/>
          </a:p>
        </p:txBody>
      </p:sp>
      <p:sp>
        <p:nvSpPr>
          <p:cNvPr id="3" name="Content Placeholder 2"/>
          <p:cNvSpPr>
            <a:spLocks noGrp="1"/>
          </p:cNvSpPr>
          <p:nvPr>
            <p:ph idx="1"/>
          </p:nvPr>
        </p:nvSpPr>
        <p:spPr>
          <a:xfrm>
            <a:off x="677334" y="3175462"/>
            <a:ext cx="8596668" cy="2865900"/>
          </a:xfrm>
        </p:spPr>
        <p:txBody>
          <a:bodyPr>
            <a:normAutofit/>
          </a:bodyPr>
          <a:lstStyle/>
          <a:p>
            <a:pPr algn="ctr"/>
            <a:endParaRPr lang="en-US" sz="4400" dirty="0" smtClean="0"/>
          </a:p>
          <a:p>
            <a:pPr algn="ctr"/>
            <a:endParaRPr lang="en-US" sz="4400" dirty="0"/>
          </a:p>
          <a:p>
            <a:pPr algn="ctr"/>
            <a:r>
              <a:rPr lang="en-US" sz="4400" dirty="0" smtClean="0"/>
              <a:t>DE CE ?</a:t>
            </a:r>
            <a:endParaRPr lang="en-US" sz="4400" dirty="0"/>
          </a:p>
        </p:txBody>
      </p:sp>
    </p:spTree>
    <p:extLst>
      <p:ext uri="{BB962C8B-B14F-4D97-AF65-F5344CB8AC3E}">
        <p14:creationId xmlns:p14="http://schemas.microsoft.com/office/powerpoint/2010/main" val="41058052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E50D555-AD09-4184-8F27-884809BFB095}" type="slidenum">
              <a:rPr lang="en-US" smtClean="0"/>
              <a:t>20</a:t>
            </a:fld>
            <a:endParaRPr lang="en-US"/>
          </a:p>
        </p:txBody>
      </p:sp>
      <p:sp>
        <p:nvSpPr>
          <p:cNvPr id="5" name="Rectangle 4"/>
          <p:cNvSpPr/>
          <p:nvPr/>
        </p:nvSpPr>
        <p:spPr>
          <a:xfrm>
            <a:off x="251129" y="2637095"/>
            <a:ext cx="1440019" cy="19349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200" b="1" dirty="0">
                <a:solidFill>
                  <a:schemeClr val="tx1"/>
                </a:solidFill>
              </a:rPr>
              <a:t>04 Afaceri, </a:t>
            </a:r>
            <a:r>
              <a:rPr lang="ro-RO" sz="1200" b="1" dirty="0" err="1">
                <a:solidFill>
                  <a:schemeClr val="tx1"/>
                </a:solidFill>
              </a:rPr>
              <a:t>administraţie</a:t>
            </a:r>
            <a:r>
              <a:rPr lang="ro-RO" sz="1200" b="1" dirty="0">
                <a:solidFill>
                  <a:schemeClr val="tx1"/>
                </a:solidFill>
              </a:rPr>
              <a:t> </a:t>
            </a:r>
            <a:r>
              <a:rPr lang="ro-RO" sz="1200" b="1" dirty="0" err="1">
                <a:solidFill>
                  <a:schemeClr val="tx1"/>
                </a:solidFill>
              </a:rPr>
              <a:t>şi</a:t>
            </a:r>
            <a:r>
              <a:rPr lang="ro-RO" sz="1200" b="1" dirty="0">
                <a:solidFill>
                  <a:schemeClr val="tx1"/>
                </a:solidFill>
              </a:rPr>
              <a:t> </a:t>
            </a:r>
            <a:r>
              <a:rPr lang="ro-RO" sz="1200" b="1" dirty="0" smtClean="0">
                <a:solidFill>
                  <a:schemeClr val="tx1"/>
                </a:solidFill>
              </a:rPr>
              <a:t>drept</a:t>
            </a:r>
          </a:p>
          <a:p>
            <a:endParaRPr lang="ro-RO" sz="1200" b="1" dirty="0" smtClean="0">
              <a:solidFill>
                <a:schemeClr val="tx1"/>
              </a:solidFill>
            </a:endParaRPr>
          </a:p>
          <a:p>
            <a:r>
              <a:rPr lang="ro-RO" sz="1200" b="1" dirty="0">
                <a:solidFill>
                  <a:schemeClr val="tx1"/>
                </a:solidFill>
              </a:rPr>
              <a:t>041 Afaceri </a:t>
            </a:r>
            <a:r>
              <a:rPr lang="ro-RO" sz="1200" b="1" dirty="0" err="1">
                <a:solidFill>
                  <a:schemeClr val="tx1"/>
                </a:solidFill>
              </a:rPr>
              <a:t>şi</a:t>
            </a:r>
            <a:r>
              <a:rPr lang="ro-RO" sz="1200" b="1" dirty="0">
                <a:solidFill>
                  <a:schemeClr val="tx1"/>
                </a:solidFill>
              </a:rPr>
              <a:t> </a:t>
            </a:r>
            <a:r>
              <a:rPr lang="ro-RO" sz="1200" b="1" dirty="0" err="1" smtClean="0">
                <a:solidFill>
                  <a:schemeClr val="tx1"/>
                </a:solidFill>
              </a:rPr>
              <a:t>administraţie</a:t>
            </a:r>
            <a:endParaRPr lang="ro-RO" sz="1200" b="1" dirty="0" smtClean="0">
              <a:solidFill>
                <a:schemeClr val="tx1"/>
              </a:solidFill>
            </a:endParaRPr>
          </a:p>
          <a:p>
            <a:endParaRPr lang="ro-RO" sz="1200" b="1" dirty="0" smtClean="0">
              <a:solidFill>
                <a:schemeClr val="tx1"/>
              </a:solidFill>
            </a:endParaRPr>
          </a:p>
          <a:p>
            <a:r>
              <a:rPr lang="ro-RO" sz="1200" b="1" dirty="0">
                <a:solidFill>
                  <a:srgbClr val="0000FF"/>
                </a:solidFill>
              </a:rPr>
              <a:t>0414 Marketing, publicitate </a:t>
            </a:r>
            <a:r>
              <a:rPr lang="ro-RO" sz="1200" b="1" dirty="0" err="1">
                <a:solidFill>
                  <a:srgbClr val="0000FF"/>
                </a:solidFill>
              </a:rPr>
              <a:t>şi</a:t>
            </a:r>
            <a:r>
              <a:rPr lang="ro-RO" sz="1200" b="1" dirty="0">
                <a:solidFill>
                  <a:srgbClr val="0000FF"/>
                </a:solidFill>
              </a:rPr>
              <a:t> </a:t>
            </a:r>
            <a:r>
              <a:rPr lang="ro-RO" sz="1200" b="1" dirty="0" err="1">
                <a:solidFill>
                  <a:srgbClr val="0000FF"/>
                </a:solidFill>
              </a:rPr>
              <a:t>relaţii</a:t>
            </a:r>
            <a:r>
              <a:rPr lang="ro-RO" sz="1200" b="1" dirty="0">
                <a:solidFill>
                  <a:srgbClr val="0000FF"/>
                </a:solidFill>
              </a:rPr>
              <a:t> publice</a:t>
            </a:r>
            <a:endParaRPr lang="en-US" sz="1200" b="1" dirty="0">
              <a:solidFill>
                <a:srgbClr val="0000FF"/>
              </a:solidFill>
            </a:endParaRPr>
          </a:p>
        </p:txBody>
      </p:sp>
      <p:sp>
        <p:nvSpPr>
          <p:cNvPr id="9" name="Rectangle 8"/>
          <p:cNvSpPr/>
          <p:nvPr/>
        </p:nvSpPr>
        <p:spPr>
          <a:xfrm>
            <a:off x="4412038" y="1320112"/>
            <a:ext cx="7465330" cy="49849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600" b="1" dirty="0" err="1" smtClean="0">
                <a:solidFill>
                  <a:srgbClr val="0000FF"/>
                </a:solidFill>
              </a:rPr>
              <a:t>Specialiştii</a:t>
            </a:r>
            <a:r>
              <a:rPr lang="ro-RO" sz="1600" b="1" dirty="0" smtClean="0">
                <a:solidFill>
                  <a:srgbClr val="0000FF"/>
                </a:solidFill>
              </a:rPr>
              <a:t> </a:t>
            </a:r>
            <a:r>
              <a:rPr lang="ro-RO" sz="1600" b="1" dirty="0">
                <a:solidFill>
                  <a:srgbClr val="0000FF"/>
                </a:solidFill>
              </a:rPr>
              <a:t>în </a:t>
            </a:r>
            <a:r>
              <a:rPr lang="ro-RO" sz="1600" b="1" dirty="0" err="1">
                <a:solidFill>
                  <a:srgbClr val="0000FF"/>
                </a:solidFill>
              </a:rPr>
              <a:t>relaţii</a:t>
            </a:r>
            <a:r>
              <a:rPr lang="ro-RO" sz="1600" b="1" dirty="0">
                <a:solidFill>
                  <a:srgbClr val="0000FF"/>
                </a:solidFill>
              </a:rPr>
              <a:t> publice </a:t>
            </a:r>
            <a:r>
              <a:rPr lang="ro-RO" sz="1600" dirty="0">
                <a:solidFill>
                  <a:schemeClr val="tx1"/>
                </a:solidFill>
              </a:rPr>
              <a:t>planifică, dezvoltă, implementează </a:t>
            </a:r>
            <a:r>
              <a:rPr lang="ro-RO" sz="1600" dirty="0" err="1">
                <a:solidFill>
                  <a:schemeClr val="tx1"/>
                </a:solidFill>
              </a:rPr>
              <a:t>şi</a:t>
            </a:r>
            <a:r>
              <a:rPr lang="ro-RO" sz="1600" dirty="0">
                <a:solidFill>
                  <a:schemeClr val="tx1"/>
                </a:solidFill>
              </a:rPr>
              <a:t> evaluează strategiile de informare </a:t>
            </a:r>
            <a:r>
              <a:rPr lang="ro-RO" sz="1600" dirty="0" err="1">
                <a:solidFill>
                  <a:schemeClr val="tx1"/>
                </a:solidFill>
              </a:rPr>
              <a:t>şi</a:t>
            </a:r>
            <a:r>
              <a:rPr lang="ro-RO" sz="1600" dirty="0">
                <a:solidFill>
                  <a:schemeClr val="tx1"/>
                </a:solidFill>
              </a:rPr>
              <a:t> comunicare care asigură </a:t>
            </a:r>
            <a:r>
              <a:rPr lang="ro-RO" sz="1600" dirty="0" err="1">
                <a:solidFill>
                  <a:schemeClr val="tx1"/>
                </a:solidFill>
              </a:rPr>
              <a:t>înţelegerea</a:t>
            </a:r>
            <a:r>
              <a:rPr lang="ro-RO" sz="1600" dirty="0">
                <a:solidFill>
                  <a:schemeClr val="tx1"/>
                </a:solidFill>
              </a:rPr>
              <a:t> </a:t>
            </a:r>
            <a:r>
              <a:rPr lang="ro-RO" sz="1600" dirty="0" err="1">
                <a:solidFill>
                  <a:schemeClr val="tx1"/>
                </a:solidFill>
              </a:rPr>
              <a:t>şi</a:t>
            </a:r>
            <a:r>
              <a:rPr lang="ro-RO" sz="1600" dirty="0">
                <a:solidFill>
                  <a:schemeClr val="tx1"/>
                </a:solidFill>
              </a:rPr>
              <a:t> imaginea favorabilă cu privire la companii </a:t>
            </a:r>
            <a:r>
              <a:rPr lang="ro-RO" sz="1600" dirty="0" err="1">
                <a:solidFill>
                  <a:schemeClr val="tx1"/>
                </a:solidFill>
              </a:rPr>
              <a:t>şi</a:t>
            </a:r>
            <a:r>
              <a:rPr lang="ro-RO" sz="1600" dirty="0">
                <a:solidFill>
                  <a:schemeClr val="tx1"/>
                </a:solidFill>
              </a:rPr>
              <a:t> alte </a:t>
            </a:r>
            <a:r>
              <a:rPr lang="ro-RO" sz="1600" dirty="0" err="1">
                <a:solidFill>
                  <a:schemeClr val="tx1"/>
                </a:solidFill>
              </a:rPr>
              <a:t>organizaţii</a:t>
            </a:r>
            <a:r>
              <a:rPr lang="ro-RO" sz="1600" dirty="0">
                <a:solidFill>
                  <a:schemeClr val="tx1"/>
                </a:solidFill>
              </a:rPr>
              <a:t>, bunurile </a:t>
            </a:r>
            <a:r>
              <a:rPr lang="ro-RO" sz="1600" dirty="0" err="1">
                <a:solidFill>
                  <a:schemeClr val="tx1"/>
                </a:solidFill>
              </a:rPr>
              <a:t>şi</a:t>
            </a:r>
            <a:r>
              <a:rPr lang="ro-RO" sz="1600" dirty="0">
                <a:solidFill>
                  <a:schemeClr val="tx1"/>
                </a:solidFill>
              </a:rPr>
              <a:t> serviciile acestora, rolul lor în cadrul </a:t>
            </a:r>
            <a:r>
              <a:rPr lang="ro-RO" sz="1600" dirty="0" err="1">
                <a:solidFill>
                  <a:schemeClr val="tx1"/>
                </a:solidFill>
              </a:rPr>
              <a:t>comunităţii</a:t>
            </a:r>
            <a:r>
              <a:rPr lang="ro-RO" sz="1600" dirty="0">
                <a:solidFill>
                  <a:schemeClr val="tx1"/>
                </a:solidFill>
              </a:rPr>
              <a:t>.</a:t>
            </a:r>
            <a:endParaRPr lang="en-US" sz="1600" dirty="0">
              <a:solidFill>
                <a:schemeClr val="tx1"/>
              </a:solidFill>
            </a:endParaRPr>
          </a:p>
          <a:p>
            <a:r>
              <a:rPr lang="ro-RO" sz="1600" dirty="0">
                <a:solidFill>
                  <a:schemeClr val="tx1"/>
                </a:solidFill>
              </a:rPr>
              <a:t>Sarcinile includ:</a:t>
            </a:r>
            <a:endParaRPr lang="en-US" sz="1600" dirty="0">
              <a:solidFill>
                <a:schemeClr val="tx1"/>
              </a:solidFill>
            </a:endParaRPr>
          </a:p>
          <a:p>
            <a:r>
              <a:rPr lang="ro-RO" sz="1600" dirty="0">
                <a:solidFill>
                  <a:schemeClr val="tx1"/>
                </a:solidFill>
              </a:rPr>
              <a:t>(a) planificarea și organizarea campaniilor publice și a strategiilor de comunicare;</a:t>
            </a:r>
            <a:endParaRPr lang="en-US" sz="1600" dirty="0">
              <a:solidFill>
                <a:schemeClr val="tx1"/>
              </a:solidFill>
            </a:endParaRPr>
          </a:p>
          <a:p>
            <a:r>
              <a:rPr lang="ro-RO" sz="1600" dirty="0">
                <a:solidFill>
                  <a:schemeClr val="tx1"/>
                </a:solidFill>
              </a:rPr>
              <a:t>(b) consilierea conducerii executive cu privire la implicațiile privind relațiile publice a politicilor, programelor și practicilor lor, pregătirea și controlarea emiterii de știri și comunicate de presă;</a:t>
            </a:r>
            <a:endParaRPr lang="en-US" sz="1600" dirty="0">
              <a:solidFill>
                <a:schemeClr val="tx1"/>
              </a:solidFill>
            </a:endParaRPr>
          </a:p>
          <a:p>
            <a:r>
              <a:rPr lang="ro-RO" sz="1600" dirty="0">
                <a:solidFill>
                  <a:schemeClr val="tx1"/>
                </a:solidFill>
              </a:rPr>
              <a:t>(c) efectuarea și autorizarea de cercetări privind opinia publică, analizarea rezultatelor și planificarea relațiilor publice și campaniilor promoționale;</a:t>
            </a:r>
            <a:endParaRPr lang="en-US" sz="1600" dirty="0">
              <a:solidFill>
                <a:schemeClr val="tx1"/>
              </a:solidFill>
            </a:endParaRPr>
          </a:p>
          <a:p>
            <a:r>
              <a:rPr lang="ro-RO" sz="1600" dirty="0">
                <a:solidFill>
                  <a:schemeClr val="tx1"/>
                </a:solidFill>
              </a:rPr>
              <a:t>(d) organizarea de evenimente speciale, </a:t>
            </a:r>
            <a:r>
              <a:rPr lang="ro-RO" sz="1600" dirty="0" err="1">
                <a:solidFill>
                  <a:schemeClr val="tx1"/>
                </a:solidFill>
              </a:rPr>
              <a:t>seminarii</a:t>
            </a:r>
            <a:r>
              <a:rPr lang="ro-RO" sz="1600" dirty="0">
                <a:solidFill>
                  <a:schemeClr val="tx1"/>
                </a:solidFill>
              </a:rPr>
              <a:t>, evenimente recreative, competiții și funcții sociale pentru a promova fondul comercial și publicitatea pozitivă;</a:t>
            </a:r>
            <a:endParaRPr lang="en-US" sz="1600" dirty="0">
              <a:solidFill>
                <a:schemeClr val="tx1"/>
              </a:solidFill>
            </a:endParaRPr>
          </a:p>
          <a:p>
            <a:r>
              <a:rPr lang="ro-RO" sz="1600" dirty="0">
                <a:solidFill>
                  <a:schemeClr val="tx1"/>
                </a:solidFill>
              </a:rPr>
              <a:t>(e) reprezentarea organizațiilor și organizarea interviurilor cu mass-media;</a:t>
            </a:r>
            <a:endParaRPr lang="en-US" sz="1600" dirty="0">
              <a:solidFill>
                <a:schemeClr val="tx1"/>
              </a:solidFill>
            </a:endParaRPr>
          </a:p>
          <a:p>
            <a:r>
              <a:rPr lang="ro-RO" sz="1600" dirty="0">
                <a:solidFill>
                  <a:schemeClr val="tx1"/>
                </a:solidFill>
              </a:rPr>
              <a:t>(f) participarea la evenimente de afaceri, sociale și de altă natură pentru promovarea organizației;</a:t>
            </a:r>
            <a:endParaRPr lang="en-US" sz="1600" dirty="0">
              <a:solidFill>
                <a:schemeClr val="tx1"/>
              </a:solidFill>
            </a:endParaRPr>
          </a:p>
          <a:p>
            <a:r>
              <a:rPr lang="ro-RO" sz="1600" dirty="0">
                <a:solidFill>
                  <a:schemeClr val="tx1"/>
                </a:solidFill>
              </a:rPr>
              <a:t>(g) autorizarea și obținerea de fotografii și alte materiale ilustrative;</a:t>
            </a:r>
            <a:endParaRPr lang="en-US" sz="1600" dirty="0">
              <a:solidFill>
                <a:schemeClr val="tx1"/>
              </a:solidFill>
            </a:endParaRPr>
          </a:p>
          <a:p>
            <a:r>
              <a:rPr lang="ro-RO" sz="1600" dirty="0">
                <a:solidFill>
                  <a:schemeClr val="tx1"/>
                </a:solidFill>
              </a:rPr>
              <a:t>(h) Selectarea, evaluarea și revizuirea de materiale furnizate de scriitorii de conținut publicitar</a:t>
            </a:r>
            <a:endParaRPr lang="en-US" sz="1400" dirty="0">
              <a:solidFill>
                <a:schemeClr val="tx1"/>
              </a:solidFill>
            </a:endParaRPr>
          </a:p>
        </p:txBody>
      </p:sp>
      <p:sp>
        <p:nvSpPr>
          <p:cNvPr id="10" name="Rectangle 9"/>
          <p:cNvSpPr/>
          <p:nvPr/>
        </p:nvSpPr>
        <p:spPr>
          <a:xfrm>
            <a:off x="2148348" y="2170465"/>
            <a:ext cx="1806490" cy="28484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dirty="0" smtClean="0">
                <a:solidFill>
                  <a:schemeClr val="tx1"/>
                </a:solidFill>
              </a:rPr>
              <a:t>2431 </a:t>
            </a:r>
            <a:r>
              <a:rPr lang="en-US" sz="1200" b="1" dirty="0" err="1">
                <a:solidFill>
                  <a:schemeClr val="tx1"/>
                </a:solidFill>
              </a:rPr>
              <a:t>Specialişti</a:t>
            </a:r>
            <a:r>
              <a:rPr lang="en-US" sz="1200" b="1" dirty="0">
                <a:solidFill>
                  <a:schemeClr val="tx1"/>
                </a:solidFill>
              </a:rPr>
              <a:t> </a:t>
            </a:r>
            <a:r>
              <a:rPr lang="en-US" sz="1200" b="1" dirty="0" err="1">
                <a:solidFill>
                  <a:schemeClr val="tx1"/>
                </a:solidFill>
              </a:rPr>
              <a:t>în</a:t>
            </a:r>
            <a:r>
              <a:rPr lang="en-US" sz="1200" b="1" dirty="0">
                <a:solidFill>
                  <a:schemeClr val="tx1"/>
                </a:solidFill>
              </a:rPr>
              <a:t> </a:t>
            </a:r>
            <a:r>
              <a:rPr lang="en-US" sz="1200" b="1" dirty="0" err="1">
                <a:solidFill>
                  <a:schemeClr val="tx1"/>
                </a:solidFill>
              </a:rPr>
              <a:t>publicitate</a:t>
            </a:r>
            <a:r>
              <a:rPr lang="en-US" sz="1200" b="1" dirty="0">
                <a:solidFill>
                  <a:schemeClr val="tx1"/>
                </a:solidFill>
              </a:rPr>
              <a:t> </a:t>
            </a:r>
            <a:r>
              <a:rPr lang="en-US" sz="1200" b="1" dirty="0" err="1">
                <a:solidFill>
                  <a:schemeClr val="tx1"/>
                </a:solidFill>
              </a:rPr>
              <a:t>şi</a:t>
            </a:r>
            <a:r>
              <a:rPr lang="en-US" sz="1200" b="1" dirty="0">
                <a:solidFill>
                  <a:schemeClr val="tx1"/>
                </a:solidFill>
              </a:rPr>
              <a:t> marketing</a:t>
            </a:r>
          </a:p>
          <a:p>
            <a:r>
              <a:rPr lang="en-US" sz="1200" b="1" dirty="0">
                <a:solidFill>
                  <a:srgbClr val="0000FF"/>
                </a:solidFill>
              </a:rPr>
              <a:t>2432 </a:t>
            </a:r>
            <a:r>
              <a:rPr lang="en-US" sz="1200" b="1" dirty="0" err="1">
                <a:solidFill>
                  <a:srgbClr val="0000FF"/>
                </a:solidFill>
              </a:rPr>
              <a:t>Specialişti</a:t>
            </a:r>
            <a:r>
              <a:rPr lang="en-US" sz="1200" b="1" dirty="0">
                <a:solidFill>
                  <a:srgbClr val="0000FF"/>
                </a:solidFill>
              </a:rPr>
              <a:t> </a:t>
            </a:r>
            <a:r>
              <a:rPr lang="en-US" sz="1200" b="1" dirty="0" err="1">
                <a:solidFill>
                  <a:srgbClr val="0000FF"/>
                </a:solidFill>
              </a:rPr>
              <a:t>în</a:t>
            </a:r>
            <a:r>
              <a:rPr lang="en-US" sz="1200" b="1" dirty="0">
                <a:solidFill>
                  <a:srgbClr val="0000FF"/>
                </a:solidFill>
              </a:rPr>
              <a:t> </a:t>
            </a:r>
            <a:r>
              <a:rPr lang="en-US" sz="1200" b="1" dirty="0" err="1">
                <a:solidFill>
                  <a:srgbClr val="0000FF"/>
                </a:solidFill>
              </a:rPr>
              <a:t>relaţii</a:t>
            </a:r>
            <a:r>
              <a:rPr lang="en-US" sz="1200" b="1" dirty="0">
                <a:solidFill>
                  <a:srgbClr val="0000FF"/>
                </a:solidFill>
              </a:rPr>
              <a:t> </a:t>
            </a:r>
            <a:r>
              <a:rPr lang="en-US" sz="1200" b="1" dirty="0" err="1">
                <a:solidFill>
                  <a:srgbClr val="0000FF"/>
                </a:solidFill>
              </a:rPr>
              <a:t>publice</a:t>
            </a:r>
            <a:endParaRPr lang="en-US" sz="1200" b="1" dirty="0">
              <a:solidFill>
                <a:srgbClr val="0000FF"/>
              </a:solidFill>
            </a:endParaRPr>
          </a:p>
          <a:p>
            <a:r>
              <a:rPr lang="en-US" sz="1200" dirty="0">
                <a:solidFill>
                  <a:schemeClr val="tx1"/>
                </a:solidFill>
              </a:rPr>
              <a:t>2433 </a:t>
            </a:r>
            <a:r>
              <a:rPr lang="en-US" sz="1200" dirty="0" err="1">
                <a:solidFill>
                  <a:schemeClr val="tx1"/>
                </a:solidFill>
              </a:rPr>
              <a:t>Specialişti</a:t>
            </a:r>
            <a:r>
              <a:rPr lang="en-US" sz="1200" dirty="0">
                <a:solidFill>
                  <a:schemeClr val="tx1"/>
                </a:solidFill>
              </a:rPr>
              <a:t> </a:t>
            </a:r>
            <a:r>
              <a:rPr lang="en-US" sz="1200" dirty="0" err="1">
                <a:solidFill>
                  <a:schemeClr val="tx1"/>
                </a:solidFill>
              </a:rPr>
              <a:t>în</a:t>
            </a:r>
            <a:r>
              <a:rPr lang="en-US" sz="1200" dirty="0">
                <a:solidFill>
                  <a:schemeClr val="tx1"/>
                </a:solidFill>
              </a:rPr>
              <a:t> </a:t>
            </a:r>
            <a:r>
              <a:rPr lang="en-US" sz="1200" dirty="0" err="1">
                <a:solidFill>
                  <a:schemeClr val="tx1"/>
                </a:solidFill>
              </a:rPr>
              <a:t>vânzarea</a:t>
            </a:r>
            <a:r>
              <a:rPr lang="en-US" sz="1200" dirty="0">
                <a:solidFill>
                  <a:schemeClr val="tx1"/>
                </a:solidFill>
              </a:rPr>
              <a:t> de </a:t>
            </a:r>
            <a:r>
              <a:rPr lang="en-US" sz="1200" dirty="0" err="1">
                <a:solidFill>
                  <a:schemeClr val="tx1"/>
                </a:solidFill>
              </a:rPr>
              <a:t>produse</a:t>
            </a:r>
            <a:r>
              <a:rPr lang="en-US" sz="1200" dirty="0">
                <a:solidFill>
                  <a:schemeClr val="tx1"/>
                </a:solidFill>
              </a:rPr>
              <a:t> </a:t>
            </a:r>
            <a:r>
              <a:rPr lang="en-US" sz="1200" dirty="0" err="1">
                <a:solidFill>
                  <a:schemeClr val="tx1"/>
                </a:solidFill>
              </a:rPr>
              <a:t>tehnice</a:t>
            </a:r>
            <a:r>
              <a:rPr lang="en-US" sz="1200" dirty="0">
                <a:solidFill>
                  <a:schemeClr val="tx1"/>
                </a:solidFill>
              </a:rPr>
              <a:t> </a:t>
            </a:r>
            <a:r>
              <a:rPr lang="en-US" sz="1200" dirty="0" err="1">
                <a:solidFill>
                  <a:schemeClr val="tx1"/>
                </a:solidFill>
              </a:rPr>
              <a:t>şi</a:t>
            </a:r>
            <a:r>
              <a:rPr lang="en-US" sz="1200" dirty="0">
                <a:solidFill>
                  <a:schemeClr val="tx1"/>
                </a:solidFill>
              </a:rPr>
              <a:t> </a:t>
            </a:r>
            <a:r>
              <a:rPr lang="en-US" sz="1200" dirty="0" err="1">
                <a:solidFill>
                  <a:schemeClr val="tx1"/>
                </a:solidFill>
              </a:rPr>
              <a:t>medicale</a:t>
            </a:r>
            <a:r>
              <a:rPr lang="en-US" sz="1200" dirty="0">
                <a:solidFill>
                  <a:schemeClr val="tx1"/>
                </a:solidFill>
              </a:rPr>
              <a:t> (</a:t>
            </a:r>
            <a:r>
              <a:rPr lang="en-US" sz="1200" dirty="0" err="1">
                <a:solidFill>
                  <a:schemeClr val="tx1"/>
                </a:solidFill>
              </a:rPr>
              <a:t>exclusiv</a:t>
            </a:r>
            <a:r>
              <a:rPr lang="en-US" sz="1200" dirty="0">
                <a:solidFill>
                  <a:schemeClr val="tx1"/>
                </a:solidFill>
              </a:rPr>
              <a:t> TIC)</a:t>
            </a:r>
          </a:p>
          <a:p>
            <a:r>
              <a:rPr lang="en-US" sz="1200" dirty="0">
                <a:solidFill>
                  <a:schemeClr val="tx1"/>
                </a:solidFill>
              </a:rPr>
              <a:t>2434 </a:t>
            </a:r>
            <a:r>
              <a:rPr lang="en-US" sz="1200" dirty="0" err="1">
                <a:solidFill>
                  <a:schemeClr val="tx1"/>
                </a:solidFill>
              </a:rPr>
              <a:t>Specialişti</a:t>
            </a:r>
            <a:r>
              <a:rPr lang="en-US" sz="1200" dirty="0">
                <a:solidFill>
                  <a:schemeClr val="tx1"/>
                </a:solidFill>
              </a:rPr>
              <a:t> </a:t>
            </a:r>
            <a:r>
              <a:rPr lang="en-US" sz="1200" dirty="0" err="1">
                <a:solidFill>
                  <a:schemeClr val="tx1"/>
                </a:solidFill>
              </a:rPr>
              <a:t>în</a:t>
            </a:r>
            <a:r>
              <a:rPr lang="en-US" sz="1200" dirty="0">
                <a:solidFill>
                  <a:schemeClr val="tx1"/>
                </a:solidFill>
              </a:rPr>
              <a:t> </a:t>
            </a:r>
            <a:r>
              <a:rPr lang="en-US" sz="1200" dirty="0" err="1">
                <a:solidFill>
                  <a:schemeClr val="tx1"/>
                </a:solidFill>
              </a:rPr>
              <a:t>vânzarea</a:t>
            </a:r>
            <a:r>
              <a:rPr lang="en-US" sz="1200" dirty="0">
                <a:solidFill>
                  <a:schemeClr val="tx1"/>
                </a:solidFill>
              </a:rPr>
              <a:t> </a:t>
            </a:r>
            <a:r>
              <a:rPr lang="en-US" sz="1200" dirty="0" err="1">
                <a:solidFill>
                  <a:schemeClr val="tx1"/>
                </a:solidFill>
              </a:rPr>
              <a:t>produselor</a:t>
            </a:r>
            <a:r>
              <a:rPr lang="en-US" sz="1200" dirty="0">
                <a:solidFill>
                  <a:schemeClr val="tx1"/>
                </a:solidFill>
              </a:rPr>
              <a:t> de </a:t>
            </a:r>
            <a:r>
              <a:rPr lang="en-US" sz="1200" dirty="0" err="1">
                <a:solidFill>
                  <a:schemeClr val="tx1"/>
                </a:solidFill>
              </a:rPr>
              <a:t>tehnologia</a:t>
            </a:r>
            <a:r>
              <a:rPr lang="en-US" sz="1200" dirty="0">
                <a:solidFill>
                  <a:schemeClr val="tx1"/>
                </a:solidFill>
              </a:rPr>
              <a:t> </a:t>
            </a:r>
            <a:r>
              <a:rPr lang="en-US" sz="1200" dirty="0" err="1">
                <a:solidFill>
                  <a:schemeClr val="tx1"/>
                </a:solidFill>
              </a:rPr>
              <a:t>informaţiei</a:t>
            </a:r>
            <a:r>
              <a:rPr lang="en-US" sz="1200" dirty="0">
                <a:solidFill>
                  <a:schemeClr val="tx1"/>
                </a:solidFill>
              </a:rPr>
              <a:t> </a:t>
            </a:r>
            <a:r>
              <a:rPr lang="en-US" sz="1200" dirty="0" err="1">
                <a:solidFill>
                  <a:schemeClr val="tx1"/>
                </a:solidFill>
              </a:rPr>
              <a:t>şi</a:t>
            </a:r>
            <a:r>
              <a:rPr lang="en-US" sz="1200" dirty="0">
                <a:solidFill>
                  <a:schemeClr val="tx1"/>
                </a:solidFill>
              </a:rPr>
              <a:t> </a:t>
            </a:r>
            <a:r>
              <a:rPr lang="en-US" sz="1200" dirty="0" err="1">
                <a:solidFill>
                  <a:schemeClr val="tx1"/>
                </a:solidFill>
              </a:rPr>
              <a:t>comunicaţiilor</a:t>
            </a:r>
            <a:endParaRPr lang="en-US" sz="1200" dirty="0">
              <a:solidFill>
                <a:schemeClr val="tx1"/>
              </a:solidFill>
            </a:endParaRPr>
          </a:p>
          <a:p>
            <a:endParaRPr lang="en-US" sz="1200" dirty="0">
              <a:solidFill>
                <a:schemeClr val="tx1"/>
              </a:solidFill>
            </a:endParaRPr>
          </a:p>
        </p:txBody>
      </p:sp>
      <p:cxnSp>
        <p:nvCxnSpPr>
          <p:cNvPr id="13" name="Straight Arrow Connector 12"/>
          <p:cNvCxnSpPr>
            <a:stCxn id="5" idx="3"/>
            <a:endCxn id="10" idx="1"/>
          </p:cNvCxnSpPr>
          <p:nvPr/>
        </p:nvCxnSpPr>
        <p:spPr>
          <a:xfrm>
            <a:off x="1691148" y="3604548"/>
            <a:ext cx="457200" cy="0"/>
          </a:xfrm>
          <a:prstGeom prst="straightConnector1">
            <a:avLst/>
          </a:prstGeom>
          <a:ln w="0">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51129" y="1917545"/>
            <a:ext cx="1192143" cy="5428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rgbClr val="7030A0"/>
                </a:solidFill>
              </a:rPr>
              <a:t>ISCED-F</a:t>
            </a:r>
            <a:endParaRPr lang="en-US" b="1" dirty="0">
              <a:solidFill>
                <a:srgbClr val="7030A0"/>
              </a:solidFill>
            </a:endParaRPr>
          </a:p>
        </p:txBody>
      </p:sp>
      <p:sp>
        <p:nvSpPr>
          <p:cNvPr id="20" name="Rectangle 19"/>
          <p:cNvSpPr/>
          <p:nvPr/>
        </p:nvSpPr>
        <p:spPr>
          <a:xfrm>
            <a:off x="5838082" y="777289"/>
            <a:ext cx="1792897" cy="5428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chemeClr val="tx1"/>
                </a:solidFill>
              </a:rPr>
              <a:t>Sarcini</a:t>
            </a:r>
          </a:p>
          <a:p>
            <a:pPr algn="ctr"/>
            <a:r>
              <a:rPr lang="ro-RO" sz="1600" b="1" dirty="0" smtClean="0">
                <a:solidFill>
                  <a:schemeClr val="tx1"/>
                </a:solidFill>
              </a:rPr>
              <a:t>ISCO-08</a:t>
            </a:r>
            <a:endParaRPr lang="ro-RO" sz="1600" b="1" dirty="0">
              <a:solidFill>
                <a:schemeClr val="tx1"/>
              </a:solidFill>
            </a:endParaRPr>
          </a:p>
        </p:txBody>
      </p:sp>
      <p:cxnSp>
        <p:nvCxnSpPr>
          <p:cNvPr id="25" name="Straight Arrow Connector 24"/>
          <p:cNvCxnSpPr/>
          <p:nvPr/>
        </p:nvCxnSpPr>
        <p:spPr>
          <a:xfrm>
            <a:off x="3954838" y="3648895"/>
            <a:ext cx="36576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2161941" y="893574"/>
            <a:ext cx="1792897" cy="118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rgbClr val="7030A0"/>
                </a:solidFill>
              </a:rPr>
              <a:t>COR</a:t>
            </a:r>
          </a:p>
          <a:p>
            <a:r>
              <a:rPr lang="ro-RO" sz="1200" b="1" dirty="0" smtClean="0">
                <a:solidFill>
                  <a:srgbClr val="7030A0"/>
                </a:solidFill>
              </a:rPr>
              <a:t>24 </a:t>
            </a:r>
            <a:r>
              <a:rPr lang="ro-RO" sz="1200" b="1" dirty="0">
                <a:solidFill>
                  <a:srgbClr val="7030A0"/>
                </a:solidFill>
              </a:rPr>
              <a:t>– Specialiști în domeniul administrativ-comercial</a:t>
            </a:r>
          </a:p>
          <a:p>
            <a:r>
              <a:rPr lang="ro-RO" sz="1200" b="1" dirty="0" smtClean="0">
                <a:solidFill>
                  <a:srgbClr val="7030A0"/>
                </a:solidFill>
              </a:rPr>
              <a:t>243 </a:t>
            </a:r>
            <a:r>
              <a:rPr lang="ro-RO" sz="1200" b="1" dirty="0">
                <a:solidFill>
                  <a:srgbClr val="7030A0"/>
                </a:solidFill>
              </a:rPr>
              <a:t>– Specialiști în </a:t>
            </a:r>
            <a:r>
              <a:rPr lang="ro-RO" sz="1200" b="1" dirty="0" smtClean="0">
                <a:solidFill>
                  <a:srgbClr val="7030A0"/>
                </a:solidFill>
              </a:rPr>
              <a:t>vânzări, marketing și relații publice</a:t>
            </a:r>
            <a:endParaRPr lang="ro-RO" sz="1200" b="1" dirty="0">
              <a:solidFill>
                <a:schemeClr val="tx1"/>
              </a:solidFill>
            </a:endParaRPr>
          </a:p>
        </p:txBody>
      </p:sp>
    </p:spTree>
    <p:extLst>
      <p:ext uri="{BB962C8B-B14F-4D97-AF65-F5344CB8AC3E}">
        <p14:creationId xmlns:p14="http://schemas.microsoft.com/office/powerpoint/2010/main" val="16690618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E50D555-AD09-4184-8F27-884809BFB095}" type="slidenum">
              <a:rPr lang="en-US" smtClean="0"/>
              <a:t>21</a:t>
            </a:fld>
            <a:endParaRPr lang="en-US"/>
          </a:p>
        </p:txBody>
      </p:sp>
      <p:sp>
        <p:nvSpPr>
          <p:cNvPr id="5" name="Rectangle 4"/>
          <p:cNvSpPr/>
          <p:nvPr/>
        </p:nvSpPr>
        <p:spPr>
          <a:xfrm>
            <a:off x="251129" y="2426675"/>
            <a:ext cx="1440019" cy="27544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200" b="1" dirty="0">
                <a:solidFill>
                  <a:schemeClr val="tx1"/>
                </a:solidFill>
              </a:rPr>
              <a:t>04 Afaceri, </a:t>
            </a:r>
            <a:r>
              <a:rPr lang="ro-RO" sz="1200" b="1" dirty="0" err="1">
                <a:solidFill>
                  <a:schemeClr val="tx1"/>
                </a:solidFill>
              </a:rPr>
              <a:t>administraţie</a:t>
            </a:r>
            <a:r>
              <a:rPr lang="ro-RO" sz="1200" b="1" dirty="0">
                <a:solidFill>
                  <a:schemeClr val="tx1"/>
                </a:solidFill>
              </a:rPr>
              <a:t> </a:t>
            </a:r>
            <a:r>
              <a:rPr lang="ro-RO" sz="1200" b="1" dirty="0" err="1">
                <a:solidFill>
                  <a:schemeClr val="tx1"/>
                </a:solidFill>
              </a:rPr>
              <a:t>şi</a:t>
            </a:r>
            <a:r>
              <a:rPr lang="ro-RO" sz="1200" b="1" dirty="0">
                <a:solidFill>
                  <a:schemeClr val="tx1"/>
                </a:solidFill>
              </a:rPr>
              <a:t> </a:t>
            </a:r>
            <a:r>
              <a:rPr lang="ro-RO" sz="1200" b="1" dirty="0" smtClean="0">
                <a:solidFill>
                  <a:schemeClr val="tx1"/>
                </a:solidFill>
              </a:rPr>
              <a:t>drept</a:t>
            </a:r>
          </a:p>
          <a:p>
            <a:endParaRPr lang="ro-RO" sz="1200" b="1" dirty="0" smtClean="0">
              <a:solidFill>
                <a:schemeClr val="tx1"/>
              </a:solidFill>
            </a:endParaRPr>
          </a:p>
          <a:p>
            <a:r>
              <a:rPr lang="ro-RO" sz="1200" b="1" dirty="0">
                <a:solidFill>
                  <a:schemeClr val="tx1"/>
                </a:solidFill>
              </a:rPr>
              <a:t>041 Afaceri </a:t>
            </a:r>
            <a:r>
              <a:rPr lang="ro-RO" sz="1200" b="1" dirty="0" err="1">
                <a:solidFill>
                  <a:schemeClr val="tx1"/>
                </a:solidFill>
              </a:rPr>
              <a:t>şi</a:t>
            </a:r>
            <a:r>
              <a:rPr lang="ro-RO" sz="1200" b="1" dirty="0">
                <a:solidFill>
                  <a:schemeClr val="tx1"/>
                </a:solidFill>
              </a:rPr>
              <a:t> </a:t>
            </a:r>
            <a:r>
              <a:rPr lang="ro-RO" sz="1200" b="1" dirty="0" err="1" smtClean="0">
                <a:solidFill>
                  <a:schemeClr val="tx1"/>
                </a:solidFill>
              </a:rPr>
              <a:t>administraţie</a:t>
            </a:r>
            <a:endParaRPr lang="ro-RO" sz="1200" b="1" dirty="0" smtClean="0">
              <a:solidFill>
                <a:schemeClr val="tx1"/>
              </a:solidFill>
            </a:endParaRPr>
          </a:p>
          <a:p>
            <a:endParaRPr lang="ro-RO" sz="1200" b="1" dirty="0" smtClean="0">
              <a:solidFill>
                <a:schemeClr val="tx1"/>
              </a:solidFill>
            </a:endParaRPr>
          </a:p>
          <a:p>
            <a:r>
              <a:rPr lang="ro-RO" sz="1200" b="1" dirty="0">
                <a:solidFill>
                  <a:srgbClr val="0000FF"/>
                </a:solidFill>
              </a:rPr>
              <a:t>0416 Vânzarea cu ridicata </a:t>
            </a:r>
            <a:r>
              <a:rPr lang="ro-RO" sz="1200" b="1" dirty="0" err="1">
                <a:solidFill>
                  <a:srgbClr val="0000FF"/>
                </a:solidFill>
              </a:rPr>
              <a:t>şi</a:t>
            </a:r>
            <a:r>
              <a:rPr lang="ro-RO" sz="1200" b="1" dirty="0">
                <a:solidFill>
                  <a:srgbClr val="0000FF"/>
                </a:solidFill>
              </a:rPr>
              <a:t> cu </a:t>
            </a:r>
            <a:r>
              <a:rPr lang="ro-RO" sz="1200" b="1" dirty="0" smtClean="0">
                <a:solidFill>
                  <a:srgbClr val="0000FF"/>
                </a:solidFill>
              </a:rPr>
              <a:t>amănuntul</a:t>
            </a:r>
            <a:r>
              <a:rPr lang="en-US" sz="1200" b="1" dirty="0">
                <a:solidFill>
                  <a:srgbClr val="0000FF"/>
                </a:solidFill>
              </a:rPr>
              <a:t> </a:t>
            </a:r>
            <a:endParaRPr lang="en-US" sz="1200" b="1" dirty="0" smtClean="0">
              <a:solidFill>
                <a:srgbClr val="0000FF"/>
              </a:solidFill>
            </a:endParaRPr>
          </a:p>
          <a:p>
            <a:r>
              <a:rPr lang="en-US" sz="1200" b="1" dirty="0" smtClean="0">
                <a:solidFill>
                  <a:srgbClr val="0000FF"/>
                </a:solidFill>
              </a:rPr>
              <a:t>( </a:t>
            </a:r>
            <a:r>
              <a:rPr lang="en-US" sz="1200" b="1" dirty="0" err="1" smtClean="0">
                <a:solidFill>
                  <a:srgbClr val="0000FF"/>
                </a:solidFill>
              </a:rPr>
              <a:t>comert</a:t>
            </a:r>
            <a:r>
              <a:rPr lang="en-US" sz="1200" b="1" dirty="0" smtClean="0">
                <a:solidFill>
                  <a:srgbClr val="0000FF"/>
                </a:solidFill>
              </a:rPr>
              <a:t>)</a:t>
            </a:r>
            <a:endParaRPr lang="en-US" sz="1200" b="1" dirty="0">
              <a:solidFill>
                <a:srgbClr val="0000FF"/>
              </a:solidFill>
            </a:endParaRPr>
          </a:p>
        </p:txBody>
      </p:sp>
      <p:sp>
        <p:nvSpPr>
          <p:cNvPr id="9" name="Rectangle 8"/>
          <p:cNvSpPr/>
          <p:nvPr/>
        </p:nvSpPr>
        <p:spPr>
          <a:xfrm>
            <a:off x="4412038" y="1320112"/>
            <a:ext cx="7465330" cy="49849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smtClean="0">
                <a:solidFill>
                  <a:srgbClr val="0000FF"/>
                </a:solidFill>
              </a:rPr>
              <a:t>Specialiştii </a:t>
            </a:r>
            <a:r>
              <a:rPr lang="en-US" sz="1300" b="1" dirty="0" err="1">
                <a:solidFill>
                  <a:srgbClr val="0000FF"/>
                </a:solidFill>
              </a:rPr>
              <a:t>în</a:t>
            </a:r>
            <a:r>
              <a:rPr lang="en-US" sz="1300" b="1" dirty="0">
                <a:solidFill>
                  <a:srgbClr val="0000FF"/>
                </a:solidFill>
              </a:rPr>
              <a:t> </a:t>
            </a:r>
            <a:r>
              <a:rPr lang="en-US" sz="1300" b="1" dirty="0" err="1">
                <a:solidFill>
                  <a:srgbClr val="0000FF"/>
                </a:solidFill>
              </a:rPr>
              <a:t>vânzarea</a:t>
            </a:r>
            <a:r>
              <a:rPr lang="en-US" sz="1300" b="1" dirty="0">
                <a:solidFill>
                  <a:srgbClr val="0000FF"/>
                </a:solidFill>
              </a:rPr>
              <a:t> de </a:t>
            </a:r>
            <a:r>
              <a:rPr lang="en-US" sz="1300" b="1" dirty="0" err="1">
                <a:solidFill>
                  <a:srgbClr val="0000FF"/>
                </a:solidFill>
              </a:rPr>
              <a:t>produse</a:t>
            </a:r>
            <a:r>
              <a:rPr lang="en-US" sz="1300" b="1" dirty="0">
                <a:solidFill>
                  <a:srgbClr val="0000FF"/>
                </a:solidFill>
              </a:rPr>
              <a:t> </a:t>
            </a:r>
            <a:r>
              <a:rPr lang="en-US" sz="1300" b="1" dirty="0" err="1">
                <a:solidFill>
                  <a:srgbClr val="0000FF"/>
                </a:solidFill>
              </a:rPr>
              <a:t>tehnice</a:t>
            </a:r>
            <a:r>
              <a:rPr lang="en-US" sz="1300" b="1" dirty="0">
                <a:solidFill>
                  <a:srgbClr val="0000FF"/>
                </a:solidFill>
              </a:rPr>
              <a:t> </a:t>
            </a:r>
            <a:r>
              <a:rPr lang="en-US" sz="1300" b="1" dirty="0" err="1">
                <a:solidFill>
                  <a:srgbClr val="0000FF"/>
                </a:solidFill>
              </a:rPr>
              <a:t>şi</a:t>
            </a:r>
            <a:r>
              <a:rPr lang="en-US" sz="1300" b="1" dirty="0">
                <a:solidFill>
                  <a:srgbClr val="0000FF"/>
                </a:solidFill>
              </a:rPr>
              <a:t> </a:t>
            </a:r>
            <a:r>
              <a:rPr lang="en-US" sz="1300" b="1" dirty="0" err="1">
                <a:solidFill>
                  <a:srgbClr val="0000FF"/>
                </a:solidFill>
              </a:rPr>
              <a:t>medicale</a:t>
            </a:r>
            <a:r>
              <a:rPr lang="en-US" sz="1300" b="1" dirty="0">
                <a:solidFill>
                  <a:srgbClr val="0000FF"/>
                </a:solidFill>
              </a:rPr>
              <a:t> (</a:t>
            </a:r>
            <a:r>
              <a:rPr lang="en-US" sz="1300" b="1" dirty="0" err="1">
                <a:solidFill>
                  <a:srgbClr val="0000FF"/>
                </a:solidFill>
              </a:rPr>
              <a:t>exclusiv</a:t>
            </a:r>
            <a:r>
              <a:rPr lang="en-US" sz="1300" b="1" dirty="0">
                <a:solidFill>
                  <a:srgbClr val="0000FF"/>
                </a:solidFill>
              </a:rPr>
              <a:t> TIC) </a:t>
            </a:r>
            <a:r>
              <a:rPr lang="en-US" sz="1300" dirty="0" err="1" smtClean="0">
                <a:solidFill>
                  <a:schemeClr val="tx1"/>
                </a:solidFill>
              </a:rPr>
              <a:t>reprezintă</a:t>
            </a:r>
            <a:r>
              <a:rPr lang="ro-RO" sz="1300" dirty="0" smtClean="0">
                <a:solidFill>
                  <a:schemeClr val="tx1"/>
                </a:solidFill>
              </a:rPr>
              <a:t> </a:t>
            </a:r>
            <a:r>
              <a:rPr lang="it-IT" sz="1300" dirty="0" err="1" smtClean="0">
                <a:solidFill>
                  <a:schemeClr val="tx1"/>
                </a:solidFill>
              </a:rPr>
              <a:t>companiile</a:t>
            </a:r>
            <a:r>
              <a:rPr lang="it-IT" sz="1300" dirty="0" smtClean="0">
                <a:solidFill>
                  <a:schemeClr val="tx1"/>
                </a:solidFill>
              </a:rPr>
              <a:t> </a:t>
            </a:r>
            <a:r>
              <a:rPr lang="it-IT" sz="1300" dirty="0" err="1">
                <a:solidFill>
                  <a:schemeClr val="tx1"/>
                </a:solidFill>
              </a:rPr>
              <a:t>în</a:t>
            </a:r>
            <a:r>
              <a:rPr lang="it-IT" sz="1300" dirty="0">
                <a:solidFill>
                  <a:schemeClr val="tx1"/>
                </a:solidFill>
              </a:rPr>
              <a:t> </a:t>
            </a:r>
            <a:r>
              <a:rPr lang="it-IT" sz="1300" dirty="0" err="1">
                <a:solidFill>
                  <a:schemeClr val="tx1"/>
                </a:solidFill>
              </a:rPr>
              <a:t>vânzarea</a:t>
            </a:r>
            <a:r>
              <a:rPr lang="it-IT" sz="1300" dirty="0">
                <a:solidFill>
                  <a:schemeClr val="tx1"/>
                </a:solidFill>
              </a:rPr>
              <a:t> </a:t>
            </a:r>
            <a:r>
              <a:rPr lang="it-IT" sz="1300" dirty="0" err="1">
                <a:solidFill>
                  <a:schemeClr val="tx1"/>
                </a:solidFill>
              </a:rPr>
              <a:t>unei</a:t>
            </a:r>
            <a:r>
              <a:rPr lang="it-IT" sz="1300" dirty="0">
                <a:solidFill>
                  <a:schemeClr val="tx1"/>
                </a:solidFill>
              </a:rPr>
              <a:t> game de </a:t>
            </a:r>
            <a:r>
              <a:rPr lang="it-IT" sz="1300" dirty="0" err="1">
                <a:solidFill>
                  <a:schemeClr val="tx1"/>
                </a:solidFill>
              </a:rPr>
              <a:t>produse</a:t>
            </a:r>
            <a:r>
              <a:rPr lang="it-IT" sz="1300" dirty="0">
                <a:solidFill>
                  <a:schemeClr val="tx1"/>
                </a:solidFill>
              </a:rPr>
              <a:t> </a:t>
            </a:r>
            <a:r>
              <a:rPr lang="it-IT" sz="1300" dirty="0" err="1">
                <a:solidFill>
                  <a:schemeClr val="tx1"/>
                </a:solidFill>
              </a:rPr>
              <a:t>şi</a:t>
            </a:r>
            <a:r>
              <a:rPr lang="it-IT" sz="1300" dirty="0">
                <a:solidFill>
                  <a:schemeClr val="tx1"/>
                </a:solidFill>
              </a:rPr>
              <a:t> </a:t>
            </a:r>
            <a:r>
              <a:rPr lang="it-IT" sz="1300" dirty="0" err="1">
                <a:solidFill>
                  <a:schemeClr val="tx1"/>
                </a:solidFill>
              </a:rPr>
              <a:t>servicii</a:t>
            </a:r>
            <a:r>
              <a:rPr lang="it-IT" sz="1300" dirty="0">
                <a:solidFill>
                  <a:schemeClr val="tx1"/>
                </a:solidFill>
              </a:rPr>
              <a:t> industriale, medicale </a:t>
            </a:r>
            <a:r>
              <a:rPr lang="it-IT" sz="1300" dirty="0" err="1" smtClean="0">
                <a:solidFill>
                  <a:schemeClr val="tx1"/>
                </a:solidFill>
              </a:rPr>
              <a:t>şi</a:t>
            </a:r>
            <a:r>
              <a:rPr lang="ro-RO" sz="1300" dirty="0" smtClean="0">
                <a:solidFill>
                  <a:schemeClr val="tx1"/>
                </a:solidFill>
              </a:rPr>
              <a:t> </a:t>
            </a:r>
            <a:r>
              <a:rPr lang="it-IT" sz="1300" dirty="0" err="1">
                <a:solidFill>
                  <a:schemeClr val="tx1"/>
                </a:solidFill>
              </a:rPr>
              <a:t>farmaceutice</a:t>
            </a:r>
            <a:r>
              <a:rPr lang="it-IT" sz="1300" dirty="0">
                <a:solidFill>
                  <a:schemeClr val="tx1"/>
                </a:solidFill>
              </a:rPr>
              <a:t>, </a:t>
            </a:r>
            <a:r>
              <a:rPr lang="it-IT" sz="1300" dirty="0" err="1">
                <a:solidFill>
                  <a:schemeClr val="tx1"/>
                </a:solidFill>
              </a:rPr>
              <a:t>servicii</a:t>
            </a:r>
            <a:r>
              <a:rPr lang="it-IT" sz="1300" dirty="0">
                <a:solidFill>
                  <a:schemeClr val="tx1"/>
                </a:solidFill>
              </a:rPr>
              <a:t> </a:t>
            </a:r>
            <a:r>
              <a:rPr lang="it-IT" sz="1300" dirty="0" err="1">
                <a:solidFill>
                  <a:schemeClr val="tx1"/>
                </a:solidFill>
              </a:rPr>
              <a:t>către</a:t>
            </a:r>
            <a:r>
              <a:rPr lang="it-IT" sz="1300" dirty="0">
                <a:solidFill>
                  <a:schemeClr val="tx1"/>
                </a:solidFill>
              </a:rPr>
              <a:t> </a:t>
            </a:r>
            <a:r>
              <a:rPr lang="it-IT" sz="1300" dirty="0" err="1">
                <a:solidFill>
                  <a:schemeClr val="tx1"/>
                </a:solidFill>
              </a:rPr>
              <a:t>unităţi</a:t>
            </a:r>
            <a:r>
              <a:rPr lang="it-IT" sz="1300" dirty="0">
                <a:solidFill>
                  <a:schemeClr val="tx1"/>
                </a:solidFill>
              </a:rPr>
              <a:t> industriale, de </a:t>
            </a:r>
            <a:r>
              <a:rPr lang="it-IT" sz="1300" dirty="0" err="1">
                <a:solidFill>
                  <a:schemeClr val="tx1"/>
                </a:solidFill>
              </a:rPr>
              <a:t>afaceri</a:t>
            </a:r>
            <a:r>
              <a:rPr lang="it-IT" sz="1300" dirty="0">
                <a:solidFill>
                  <a:schemeClr val="tx1"/>
                </a:solidFill>
              </a:rPr>
              <a:t>, </a:t>
            </a:r>
            <a:r>
              <a:rPr lang="it-IT" sz="1300" dirty="0" err="1">
                <a:solidFill>
                  <a:schemeClr val="tx1"/>
                </a:solidFill>
              </a:rPr>
              <a:t>profesionale</a:t>
            </a:r>
            <a:r>
              <a:rPr lang="it-IT" sz="1300" dirty="0">
                <a:solidFill>
                  <a:schemeClr val="tx1"/>
                </a:solidFill>
              </a:rPr>
              <a:t> </a:t>
            </a:r>
            <a:r>
              <a:rPr lang="it-IT" sz="1300" dirty="0" err="1">
                <a:solidFill>
                  <a:schemeClr val="tx1"/>
                </a:solidFill>
              </a:rPr>
              <a:t>şi</a:t>
            </a:r>
            <a:r>
              <a:rPr lang="it-IT" sz="1300" dirty="0">
                <a:solidFill>
                  <a:schemeClr val="tx1"/>
                </a:solidFill>
              </a:rPr>
              <a:t> de </a:t>
            </a:r>
            <a:r>
              <a:rPr lang="it-IT" sz="1300" dirty="0" err="1" smtClean="0">
                <a:solidFill>
                  <a:schemeClr val="tx1"/>
                </a:solidFill>
              </a:rPr>
              <a:t>altă</a:t>
            </a:r>
            <a:r>
              <a:rPr lang="ro-RO" sz="1300" dirty="0" smtClean="0">
                <a:solidFill>
                  <a:schemeClr val="tx1"/>
                </a:solidFill>
              </a:rPr>
              <a:t> </a:t>
            </a:r>
            <a:r>
              <a:rPr lang="en-US" sz="1300" dirty="0" err="1" smtClean="0">
                <a:solidFill>
                  <a:schemeClr val="tx1"/>
                </a:solidFill>
              </a:rPr>
              <a:t>natură</a:t>
            </a:r>
            <a:r>
              <a:rPr lang="en-US" sz="1300" dirty="0" smtClean="0">
                <a:solidFill>
                  <a:schemeClr val="tx1"/>
                </a:solidFill>
              </a:rPr>
              <a:t>.</a:t>
            </a:r>
            <a:endParaRPr lang="ro-RO" sz="1300" dirty="0" smtClean="0">
              <a:solidFill>
                <a:schemeClr val="tx1"/>
              </a:solidFill>
            </a:endParaRPr>
          </a:p>
          <a:p>
            <a:r>
              <a:rPr lang="en-US" sz="1300" dirty="0">
                <a:solidFill>
                  <a:schemeClr val="tx1"/>
                </a:solidFill>
              </a:rPr>
              <a:t>Sarcinile </a:t>
            </a:r>
            <a:r>
              <a:rPr lang="en-US" sz="1300" dirty="0" err="1">
                <a:solidFill>
                  <a:schemeClr val="tx1"/>
                </a:solidFill>
              </a:rPr>
              <a:t>includ</a:t>
            </a:r>
            <a:r>
              <a:rPr lang="en-US" sz="1300" dirty="0">
                <a:solidFill>
                  <a:schemeClr val="tx1"/>
                </a:solidFill>
              </a:rPr>
              <a:t> -</a:t>
            </a:r>
          </a:p>
          <a:p>
            <a:r>
              <a:rPr lang="en-US" sz="1300" dirty="0">
                <a:solidFill>
                  <a:schemeClr val="tx1"/>
                </a:solidFill>
              </a:rPr>
              <a:t>(a) </a:t>
            </a:r>
            <a:r>
              <a:rPr lang="en-US" sz="1300" dirty="0" err="1">
                <a:solidFill>
                  <a:schemeClr val="tx1"/>
                </a:solidFill>
              </a:rPr>
              <a:t>compilarea</a:t>
            </a:r>
            <a:r>
              <a:rPr lang="en-US" sz="1300" dirty="0">
                <a:solidFill>
                  <a:schemeClr val="tx1"/>
                </a:solidFill>
              </a:rPr>
              <a:t> </a:t>
            </a:r>
            <a:r>
              <a:rPr lang="en-US" sz="1300" dirty="0" err="1">
                <a:solidFill>
                  <a:schemeClr val="tx1"/>
                </a:solidFill>
              </a:rPr>
              <a:t>listelor</a:t>
            </a:r>
            <a:r>
              <a:rPr lang="en-US" sz="1300" dirty="0">
                <a:solidFill>
                  <a:schemeClr val="tx1"/>
                </a:solidFill>
              </a:rPr>
              <a:t> de </a:t>
            </a:r>
            <a:r>
              <a:rPr lang="en-US" sz="1300" dirty="0" err="1">
                <a:solidFill>
                  <a:schemeClr val="tx1"/>
                </a:solidFill>
              </a:rPr>
              <a:t>întreprinderi</a:t>
            </a:r>
            <a:r>
              <a:rPr lang="en-US" sz="1300" dirty="0">
                <a:solidFill>
                  <a:schemeClr val="tx1"/>
                </a:solidFill>
              </a:rPr>
              <a:t> </a:t>
            </a:r>
            <a:r>
              <a:rPr lang="en-US" sz="1300" dirty="0" err="1">
                <a:solidFill>
                  <a:schemeClr val="tx1"/>
                </a:solidFill>
              </a:rPr>
              <a:t>potențiale</a:t>
            </a:r>
            <a:r>
              <a:rPr lang="en-US" sz="1300" dirty="0">
                <a:solidFill>
                  <a:schemeClr val="tx1"/>
                </a:solidFill>
              </a:rPr>
              <a:t> ale </a:t>
            </a:r>
            <a:r>
              <a:rPr lang="en-US" sz="1300" dirty="0" err="1">
                <a:solidFill>
                  <a:schemeClr val="tx1"/>
                </a:solidFill>
              </a:rPr>
              <a:t>clienților</a:t>
            </a:r>
            <a:r>
              <a:rPr lang="en-US" sz="1300" dirty="0">
                <a:solidFill>
                  <a:schemeClr val="tx1"/>
                </a:solidFill>
              </a:rPr>
              <a:t> </a:t>
            </a:r>
            <a:r>
              <a:rPr lang="en-US" sz="1300" dirty="0" err="1">
                <a:solidFill>
                  <a:schemeClr val="tx1"/>
                </a:solidFill>
              </a:rPr>
              <a:t>prin</a:t>
            </a:r>
            <a:r>
              <a:rPr lang="en-US" sz="1300" dirty="0">
                <a:solidFill>
                  <a:schemeClr val="tx1"/>
                </a:solidFill>
              </a:rPr>
              <a:t> </a:t>
            </a:r>
            <a:r>
              <a:rPr lang="en-US" sz="1300" dirty="0" err="1">
                <a:solidFill>
                  <a:schemeClr val="tx1"/>
                </a:solidFill>
              </a:rPr>
              <a:t>utilizarea</a:t>
            </a:r>
            <a:r>
              <a:rPr lang="en-US" sz="1300" dirty="0">
                <a:solidFill>
                  <a:schemeClr val="tx1"/>
                </a:solidFill>
              </a:rPr>
              <a:t> </a:t>
            </a:r>
            <a:r>
              <a:rPr lang="en-US" sz="1300" dirty="0" err="1">
                <a:solidFill>
                  <a:schemeClr val="tx1"/>
                </a:solidFill>
              </a:rPr>
              <a:t>directoarelor</a:t>
            </a:r>
            <a:r>
              <a:rPr lang="en-US" sz="1300" dirty="0">
                <a:solidFill>
                  <a:schemeClr val="tx1"/>
                </a:solidFill>
              </a:rPr>
              <a:t> </a:t>
            </a:r>
            <a:r>
              <a:rPr lang="en-US" sz="1300" dirty="0" err="1">
                <a:solidFill>
                  <a:schemeClr val="tx1"/>
                </a:solidFill>
              </a:rPr>
              <a:t>și</a:t>
            </a:r>
            <a:r>
              <a:rPr lang="en-US" sz="1300" dirty="0">
                <a:solidFill>
                  <a:schemeClr val="tx1"/>
                </a:solidFill>
              </a:rPr>
              <a:t> a </a:t>
            </a:r>
            <a:r>
              <a:rPr lang="en-US" sz="1300" dirty="0" err="1">
                <a:solidFill>
                  <a:schemeClr val="tx1"/>
                </a:solidFill>
              </a:rPr>
              <a:t>altor</a:t>
            </a:r>
            <a:r>
              <a:rPr lang="en-US" sz="1300" dirty="0">
                <a:solidFill>
                  <a:schemeClr val="tx1"/>
                </a:solidFill>
              </a:rPr>
              <a:t> </a:t>
            </a:r>
            <a:r>
              <a:rPr lang="en-US" sz="1300" dirty="0" err="1">
                <a:solidFill>
                  <a:schemeClr val="tx1"/>
                </a:solidFill>
              </a:rPr>
              <a:t>surse</a:t>
            </a:r>
            <a:r>
              <a:rPr lang="en-US" sz="1300" dirty="0">
                <a:solidFill>
                  <a:schemeClr val="tx1"/>
                </a:solidFill>
              </a:rPr>
              <a:t>;</a:t>
            </a:r>
          </a:p>
          <a:p>
            <a:r>
              <a:rPr lang="en-US" sz="1300" dirty="0">
                <a:solidFill>
                  <a:schemeClr val="tx1"/>
                </a:solidFill>
              </a:rPr>
              <a:t>(b) </a:t>
            </a:r>
            <a:r>
              <a:rPr lang="en-US" sz="1300" dirty="0" err="1">
                <a:solidFill>
                  <a:schemeClr val="tx1"/>
                </a:solidFill>
              </a:rPr>
              <a:t>dobândirea</a:t>
            </a:r>
            <a:r>
              <a:rPr lang="en-US" sz="1300" dirty="0">
                <a:solidFill>
                  <a:schemeClr val="tx1"/>
                </a:solidFill>
              </a:rPr>
              <a:t> </a:t>
            </a:r>
            <a:r>
              <a:rPr lang="en-US" sz="1300" dirty="0" err="1">
                <a:solidFill>
                  <a:schemeClr val="tx1"/>
                </a:solidFill>
              </a:rPr>
              <a:t>și</a:t>
            </a:r>
            <a:r>
              <a:rPr lang="en-US" sz="1300" dirty="0">
                <a:solidFill>
                  <a:schemeClr val="tx1"/>
                </a:solidFill>
              </a:rPr>
              <a:t> </a:t>
            </a:r>
            <a:r>
              <a:rPr lang="en-US" sz="1300" dirty="0" err="1">
                <a:solidFill>
                  <a:schemeClr val="tx1"/>
                </a:solidFill>
              </a:rPr>
              <a:t>actualizarea</a:t>
            </a:r>
            <a:r>
              <a:rPr lang="en-US" sz="1300" dirty="0">
                <a:solidFill>
                  <a:schemeClr val="tx1"/>
                </a:solidFill>
              </a:rPr>
              <a:t> </a:t>
            </a:r>
            <a:r>
              <a:rPr lang="en-US" sz="1300" dirty="0" err="1">
                <a:solidFill>
                  <a:schemeClr val="tx1"/>
                </a:solidFill>
              </a:rPr>
              <a:t>cunoștințelor</a:t>
            </a:r>
            <a:r>
              <a:rPr lang="en-US" sz="1300" dirty="0">
                <a:solidFill>
                  <a:schemeClr val="tx1"/>
                </a:solidFill>
              </a:rPr>
              <a:t> </a:t>
            </a:r>
            <a:r>
              <a:rPr lang="en-US" sz="1300" dirty="0" err="1">
                <a:solidFill>
                  <a:schemeClr val="tx1"/>
                </a:solidFill>
              </a:rPr>
              <a:t>despre</a:t>
            </a:r>
            <a:r>
              <a:rPr lang="en-US" sz="1300" dirty="0">
                <a:solidFill>
                  <a:schemeClr val="tx1"/>
                </a:solidFill>
              </a:rPr>
              <a:t> </a:t>
            </a:r>
            <a:r>
              <a:rPr lang="en-US" sz="1300" dirty="0" err="1">
                <a:solidFill>
                  <a:schemeClr val="tx1"/>
                </a:solidFill>
              </a:rPr>
              <a:t>bunurile</a:t>
            </a:r>
            <a:r>
              <a:rPr lang="en-US" sz="1300" dirty="0">
                <a:solidFill>
                  <a:schemeClr val="tx1"/>
                </a:solidFill>
              </a:rPr>
              <a:t> </a:t>
            </a:r>
            <a:r>
              <a:rPr lang="en-US" sz="1300" dirty="0" err="1">
                <a:solidFill>
                  <a:schemeClr val="tx1"/>
                </a:solidFill>
              </a:rPr>
              <a:t>și</a:t>
            </a:r>
            <a:r>
              <a:rPr lang="en-US" sz="1300" dirty="0">
                <a:solidFill>
                  <a:schemeClr val="tx1"/>
                </a:solidFill>
              </a:rPr>
              <a:t> </a:t>
            </a:r>
            <a:r>
              <a:rPr lang="en-US" sz="1300" dirty="0" err="1">
                <a:solidFill>
                  <a:schemeClr val="tx1"/>
                </a:solidFill>
              </a:rPr>
              <a:t>serviciile</a:t>
            </a:r>
            <a:r>
              <a:rPr lang="en-US" sz="1300" dirty="0">
                <a:solidFill>
                  <a:schemeClr val="tx1"/>
                </a:solidFill>
              </a:rPr>
              <a:t> </a:t>
            </a:r>
            <a:r>
              <a:rPr lang="en-US" sz="1300" dirty="0" err="1">
                <a:solidFill>
                  <a:schemeClr val="tx1"/>
                </a:solidFill>
              </a:rPr>
              <a:t>angajatorilor</a:t>
            </a:r>
            <a:r>
              <a:rPr lang="en-US" sz="1300" dirty="0">
                <a:solidFill>
                  <a:schemeClr val="tx1"/>
                </a:solidFill>
              </a:rPr>
              <a:t> </a:t>
            </a:r>
            <a:r>
              <a:rPr lang="en-US" sz="1300" dirty="0" err="1">
                <a:solidFill>
                  <a:schemeClr val="tx1"/>
                </a:solidFill>
              </a:rPr>
              <a:t>și</a:t>
            </a:r>
            <a:r>
              <a:rPr lang="en-US" sz="1300" dirty="0">
                <a:solidFill>
                  <a:schemeClr val="tx1"/>
                </a:solidFill>
              </a:rPr>
              <a:t> a </a:t>
            </a:r>
            <a:r>
              <a:rPr lang="en-US" sz="1300" dirty="0" err="1">
                <a:solidFill>
                  <a:schemeClr val="tx1"/>
                </a:solidFill>
              </a:rPr>
              <a:t>concurenților</a:t>
            </a:r>
            <a:r>
              <a:rPr lang="en-US" sz="1300" dirty="0">
                <a:solidFill>
                  <a:schemeClr val="tx1"/>
                </a:solidFill>
              </a:rPr>
              <a:t> </a:t>
            </a:r>
            <a:r>
              <a:rPr lang="en-US" sz="1300" dirty="0" err="1">
                <a:solidFill>
                  <a:schemeClr val="tx1"/>
                </a:solidFill>
              </a:rPr>
              <a:t>și</a:t>
            </a:r>
            <a:r>
              <a:rPr lang="en-US" sz="1300" dirty="0">
                <a:solidFill>
                  <a:schemeClr val="tx1"/>
                </a:solidFill>
              </a:rPr>
              <a:t> </a:t>
            </a:r>
            <a:r>
              <a:rPr lang="en-US" sz="1300" dirty="0" err="1">
                <a:solidFill>
                  <a:schemeClr val="tx1"/>
                </a:solidFill>
              </a:rPr>
              <a:t>despre</a:t>
            </a:r>
            <a:r>
              <a:rPr lang="en-US" sz="1300" dirty="0">
                <a:solidFill>
                  <a:schemeClr val="tx1"/>
                </a:solidFill>
              </a:rPr>
              <a:t> </a:t>
            </a:r>
            <a:r>
              <a:rPr lang="en-US" sz="1300" dirty="0" err="1">
                <a:solidFill>
                  <a:schemeClr val="tx1"/>
                </a:solidFill>
              </a:rPr>
              <a:t>condițiile</a:t>
            </a:r>
            <a:r>
              <a:rPr lang="en-US" sz="1300" dirty="0">
                <a:solidFill>
                  <a:schemeClr val="tx1"/>
                </a:solidFill>
              </a:rPr>
              <a:t> </a:t>
            </a:r>
            <a:r>
              <a:rPr lang="en-US" sz="1300" dirty="0" err="1">
                <a:solidFill>
                  <a:schemeClr val="tx1"/>
                </a:solidFill>
              </a:rPr>
              <a:t>pieței</a:t>
            </a:r>
            <a:r>
              <a:rPr lang="en-US" sz="1300" dirty="0">
                <a:solidFill>
                  <a:schemeClr val="tx1"/>
                </a:solidFill>
              </a:rPr>
              <a:t>;</a:t>
            </a:r>
          </a:p>
          <a:p>
            <a:r>
              <a:rPr lang="en-US" sz="1300" dirty="0">
                <a:solidFill>
                  <a:schemeClr val="tx1"/>
                </a:solidFill>
              </a:rPr>
              <a:t>(c) </a:t>
            </a:r>
            <a:r>
              <a:rPr lang="en-US" sz="1300" dirty="0" err="1">
                <a:solidFill>
                  <a:schemeClr val="tx1"/>
                </a:solidFill>
              </a:rPr>
              <a:t>vizitarea</a:t>
            </a:r>
            <a:r>
              <a:rPr lang="en-US" sz="1300" dirty="0">
                <a:solidFill>
                  <a:schemeClr val="tx1"/>
                </a:solidFill>
              </a:rPr>
              <a:t> </a:t>
            </a:r>
            <a:r>
              <a:rPr lang="en-US" sz="1300" dirty="0" err="1">
                <a:solidFill>
                  <a:schemeClr val="tx1"/>
                </a:solidFill>
              </a:rPr>
              <a:t>afacerilor</a:t>
            </a:r>
            <a:r>
              <a:rPr lang="en-US" sz="1300" dirty="0">
                <a:solidFill>
                  <a:schemeClr val="tx1"/>
                </a:solidFill>
              </a:rPr>
              <a:t> </a:t>
            </a:r>
            <a:r>
              <a:rPr lang="en-US" sz="1300" dirty="0" err="1">
                <a:solidFill>
                  <a:schemeClr val="tx1"/>
                </a:solidFill>
              </a:rPr>
              <a:t>clienților</a:t>
            </a:r>
            <a:r>
              <a:rPr lang="en-US" sz="1300" dirty="0">
                <a:solidFill>
                  <a:schemeClr val="tx1"/>
                </a:solidFill>
              </a:rPr>
              <a:t> </a:t>
            </a:r>
            <a:r>
              <a:rPr lang="en-US" sz="1300" dirty="0" err="1">
                <a:solidFill>
                  <a:schemeClr val="tx1"/>
                </a:solidFill>
              </a:rPr>
              <a:t>obișnuiți</a:t>
            </a:r>
            <a:r>
              <a:rPr lang="en-US" sz="1300" dirty="0">
                <a:solidFill>
                  <a:schemeClr val="tx1"/>
                </a:solidFill>
              </a:rPr>
              <a:t> </a:t>
            </a:r>
            <a:r>
              <a:rPr lang="en-US" sz="1300" dirty="0" err="1">
                <a:solidFill>
                  <a:schemeClr val="tx1"/>
                </a:solidFill>
              </a:rPr>
              <a:t>și</a:t>
            </a:r>
            <a:r>
              <a:rPr lang="en-US" sz="1300" dirty="0">
                <a:solidFill>
                  <a:schemeClr val="tx1"/>
                </a:solidFill>
              </a:rPr>
              <a:t> </a:t>
            </a:r>
            <a:r>
              <a:rPr lang="en-US" sz="1300" dirty="0" err="1">
                <a:solidFill>
                  <a:schemeClr val="tx1"/>
                </a:solidFill>
              </a:rPr>
              <a:t>potențiali</a:t>
            </a:r>
            <a:r>
              <a:rPr lang="en-US" sz="1300" dirty="0">
                <a:solidFill>
                  <a:schemeClr val="tx1"/>
                </a:solidFill>
              </a:rPr>
              <a:t> pentru a </a:t>
            </a:r>
            <a:r>
              <a:rPr lang="en-US" sz="1300" dirty="0" err="1">
                <a:solidFill>
                  <a:schemeClr val="tx1"/>
                </a:solidFill>
              </a:rPr>
              <a:t>stabili</a:t>
            </a:r>
            <a:r>
              <a:rPr lang="en-US" sz="1300" dirty="0">
                <a:solidFill>
                  <a:schemeClr val="tx1"/>
                </a:solidFill>
              </a:rPr>
              <a:t> </a:t>
            </a:r>
            <a:r>
              <a:rPr lang="en-US" sz="1300" dirty="0" err="1">
                <a:solidFill>
                  <a:schemeClr val="tx1"/>
                </a:solidFill>
              </a:rPr>
              <a:t>și</a:t>
            </a:r>
            <a:r>
              <a:rPr lang="en-US" sz="1300" dirty="0">
                <a:solidFill>
                  <a:schemeClr val="tx1"/>
                </a:solidFill>
              </a:rPr>
              <a:t> a </a:t>
            </a:r>
            <a:r>
              <a:rPr lang="en-US" sz="1300" dirty="0" err="1">
                <a:solidFill>
                  <a:schemeClr val="tx1"/>
                </a:solidFill>
              </a:rPr>
              <a:t>acționa</a:t>
            </a:r>
            <a:r>
              <a:rPr lang="en-US" sz="1300" dirty="0">
                <a:solidFill>
                  <a:schemeClr val="tx1"/>
                </a:solidFill>
              </a:rPr>
              <a:t> </a:t>
            </a:r>
            <a:r>
              <a:rPr lang="en-US" sz="1300" dirty="0" err="1">
                <a:solidFill>
                  <a:schemeClr val="tx1"/>
                </a:solidFill>
              </a:rPr>
              <a:t>în</a:t>
            </a:r>
            <a:r>
              <a:rPr lang="en-US" sz="1300" dirty="0">
                <a:solidFill>
                  <a:schemeClr val="tx1"/>
                </a:solidFill>
              </a:rPr>
              <a:t> </a:t>
            </a:r>
            <a:r>
              <a:rPr lang="en-US" sz="1300" dirty="0" err="1">
                <a:solidFill>
                  <a:schemeClr val="tx1"/>
                </a:solidFill>
              </a:rPr>
              <a:t>legătură</a:t>
            </a:r>
            <a:r>
              <a:rPr lang="en-US" sz="1300" dirty="0">
                <a:solidFill>
                  <a:schemeClr val="tx1"/>
                </a:solidFill>
              </a:rPr>
              <a:t> cu </a:t>
            </a:r>
            <a:r>
              <a:rPr lang="en-US" sz="1300" dirty="0" err="1">
                <a:solidFill>
                  <a:schemeClr val="tx1"/>
                </a:solidFill>
              </a:rPr>
              <a:t>oportunitățile</a:t>
            </a:r>
            <a:r>
              <a:rPr lang="en-US" sz="1300" dirty="0">
                <a:solidFill>
                  <a:schemeClr val="tx1"/>
                </a:solidFill>
              </a:rPr>
              <a:t> de </a:t>
            </a:r>
            <a:r>
              <a:rPr lang="en-US" sz="1300" dirty="0" err="1">
                <a:solidFill>
                  <a:schemeClr val="tx1"/>
                </a:solidFill>
              </a:rPr>
              <a:t>vânzare</a:t>
            </a:r>
            <a:r>
              <a:rPr lang="en-US" sz="1300" dirty="0">
                <a:solidFill>
                  <a:schemeClr val="tx1"/>
                </a:solidFill>
              </a:rPr>
              <a:t>;</a:t>
            </a:r>
          </a:p>
          <a:p>
            <a:r>
              <a:rPr lang="en-US" sz="1300" dirty="0">
                <a:solidFill>
                  <a:schemeClr val="tx1"/>
                </a:solidFill>
              </a:rPr>
              <a:t>(d) </a:t>
            </a:r>
            <a:r>
              <a:rPr lang="en-US" sz="1300" dirty="0" err="1">
                <a:solidFill>
                  <a:schemeClr val="tx1"/>
                </a:solidFill>
              </a:rPr>
              <a:t>evaluarea</a:t>
            </a:r>
            <a:r>
              <a:rPr lang="en-US" sz="1300" dirty="0">
                <a:solidFill>
                  <a:schemeClr val="tx1"/>
                </a:solidFill>
              </a:rPr>
              <a:t> </a:t>
            </a:r>
            <a:r>
              <a:rPr lang="en-US" sz="1300" dirty="0" err="1">
                <a:solidFill>
                  <a:schemeClr val="tx1"/>
                </a:solidFill>
              </a:rPr>
              <a:t>nevoilor</a:t>
            </a:r>
            <a:r>
              <a:rPr lang="en-US" sz="1300" dirty="0">
                <a:solidFill>
                  <a:schemeClr val="tx1"/>
                </a:solidFill>
              </a:rPr>
              <a:t> </a:t>
            </a:r>
            <a:r>
              <a:rPr lang="en-US" sz="1300" dirty="0" err="1">
                <a:solidFill>
                  <a:schemeClr val="tx1"/>
                </a:solidFill>
              </a:rPr>
              <a:t>și</a:t>
            </a:r>
            <a:r>
              <a:rPr lang="en-US" sz="1300" dirty="0">
                <a:solidFill>
                  <a:schemeClr val="tx1"/>
                </a:solidFill>
              </a:rPr>
              <a:t> </a:t>
            </a:r>
            <a:r>
              <a:rPr lang="en-US" sz="1300" dirty="0" err="1">
                <a:solidFill>
                  <a:schemeClr val="tx1"/>
                </a:solidFill>
              </a:rPr>
              <a:t>resurselor</a:t>
            </a:r>
            <a:r>
              <a:rPr lang="en-US" sz="1300" dirty="0">
                <a:solidFill>
                  <a:schemeClr val="tx1"/>
                </a:solidFill>
              </a:rPr>
              <a:t> </a:t>
            </a:r>
            <a:r>
              <a:rPr lang="en-US" sz="1300" dirty="0" err="1">
                <a:solidFill>
                  <a:schemeClr val="tx1"/>
                </a:solidFill>
              </a:rPr>
              <a:t>clienților</a:t>
            </a:r>
            <a:r>
              <a:rPr lang="en-US" sz="1300" dirty="0">
                <a:solidFill>
                  <a:schemeClr val="tx1"/>
                </a:solidFill>
              </a:rPr>
              <a:t> </a:t>
            </a:r>
            <a:r>
              <a:rPr lang="en-US" sz="1300" dirty="0" err="1">
                <a:solidFill>
                  <a:schemeClr val="tx1"/>
                </a:solidFill>
              </a:rPr>
              <a:t>și</a:t>
            </a:r>
            <a:r>
              <a:rPr lang="en-US" sz="1300" dirty="0">
                <a:solidFill>
                  <a:schemeClr val="tx1"/>
                </a:solidFill>
              </a:rPr>
              <a:t> </a:t>
            </a:r>
            <a:r>
              <a:rPr lang="en-US" sz="1300" dirty="0" err="1">
                <a:solidFill>
                  <a:schemeClr val="tx1"/>
                </a:solidFill>
              </a:rPr>
              <a:t>recomandarea</a:t>
            </a:r>
            <a:r>
              <a:rPr lang="en-US" sz="1300" dirty="0">
                <a:solidFill>
                  <a:schemeClr val="tx1"/>
                </a:solidFill>
              </a:rPr>
              <a:t> </a:t>
            </a:r>
            <a:r>
              <a:rPr lang="en-US" sz="1300" dirty="0" err="1">
                <a:solidFill>
                  <a:schemeClr val="tx1"/>
                </a:solidFill>
              </a:rPr>
              <a:t>unor</a:t>
            </a:r>
            <a:r>
              <a:rPr lang="en-US" sz="1300" dirty="0">
                <a:solidFill>
                  <a:schemeClr val="tx1"/>
                </a:solidFill>
              </a:rPr>
              <a:t> </a:t>
            </a:r>
            <a:r>
              <a:rPr lang="en-US" sz="1300" dirty="0" err="1">
                <a:solidFill>
                  <a:schemeClr val="tx1"/>
                </a:solidFill>
              </a:rPr>
              <a:t>bunuri</a:t>
            </a:r>
            <a:r>
              <a:rPr lang="en-US" sz="1300" dirty="0">
                <a:solidFill>
                  <a:schemeClr val="tx1"/>
                </a:solidFill>
              </a:rPr>
              <a:t> </a:t>
            </a:r>
            <a:r>
              <a:rPr lang="en-US" sz="1300" dirty="0" err="1">
                <a:solidFill>
                  <a:schemeClr val="tx1"/>
                </a:solidFill>
              </a:rPr>
              <a:t>sau</a:t>
            </a:r>
            <a:r>
              <a:rPr lang="en-US" sz="1300" dirty="0">
                <a:solidFill>
                  <a:schemeClr val="tx1"/>
                </a:solidFill>
              </a:rPr>
              <a:t> </a:t>
            </a:r>
            <a:r>
              <a:rPr lang="en-US" sz="1300" dirty="0" err="1">
                <a:solidFill>
                  <a:schemeClr val="tx1"/>
                </a:solidFill>
              </a:rPr>
              <a:t>servicii</a:t>
            </a:r>
            <a:r>
              <a:rPr lang="en-US" sz="1300" dirty="0">
                <a:solidFill>
                  <a:schemeClr val="tx1"/>
                </a:solidFill>
              </a:rPr>
              <a:t> </a:t>
            </a:r>
            <a:r>
              <a:rPr lang="en-US" sz="1300" dirty="0" err="1">
                <a:solidFill>
                  <a:schemeClr val="tx1"/>
                </a:solidFill>
              </a:rPr>
              <a:t>adecvate</a:t>
            </a:r>
            <a:r>
              <a:rPr lang="en-US" sz="1300" dirty="0">
                <a:solidFill>
                  <a:schemeClr val="tx1"/>
                </a:solidFill>
              </a:rPr>
              <a:t>;</a:t>
            </a:r>
          </a:p>
          <a:p>
            <a:r>
              <a:rPr lang="en-US" sz="1300" dirty="0">
                <a:solidFill>
                  <a:schemeClr val="tx1"/>
                </a:solidFill>
              </a:rPr>
              <a:t>(e) </a:t>
            </a:r>
            <a:r>
              <a:rPr lang="en-US" sz="1300" dirty="0" err="1">
                <a:solidFill>
                  <a:schemeClr val="tx1"/>
                </a:solidFill>
              </a:rPr>
              <a:t>furnizarea</a:t>
            </a:r>
            <a:r>
              <a:rPr lang="en-US" sz="1300" dirty="0">
                <a:solidFill>
                  <a:schemeClr val="tx1"/>
                </a:solidFill>
              </a:rPr>
              <a:t> de </a:t>
            </a:r>
            <a:r>
              <a:rPr lang="en-US" sz="1300" dirty="0" err="1">
                <a:solidFill>
                  <a:schemeClr val="tx1"/>
                </a:solidFill>
              </a:rPr>
              <a:t>contribuții</a:t>
            </a:r>
            <a:r>
              <a:rPr lang="en-US" sz="1300" dirty="0">
                <a:solidFill>
                  <a:schemeClr val="tx1"/>
                </a:solidFill>
              </a:rPr>
              <a:t> la </a:t>
            </a:r>
            <a:r>
              <a:rPr lang="en-US" sz="1300" dirty="0" err="1">
                <a:solidFill>
                  <a:schemeClr val="tx1"/>
                </a:solidFill>
              </a:rPr>
              <a:t>proiectarea</a:t>
            </a:r>
            <a:r>
              <a:rPr lang="en-US" sz="1300" dirty="0">
                <a:solidFill>
                  <a:schemeClr val="tx1"/>
                </a:solidFill>
              </a:rPr>
              <a:t> </a:t>
            </a:r>
            <a:r>
              <a:rPr lang="en-US" sz="1300" dirty="0" err="1">
                <a:solidFill>
                  <a:schemeClr val="tx1"/>
                </a:solidFill>
              </a:rPr>
              <a:t>produselor</a:t>
            </a:r>
            <a:r>
              <a:rPr lang="en-US" sz="1300" dirty="0">
                <a:solidFill>
                  <a:schemeClr val="tx1"/>
                </a:solidFill>
              </a:rPr>
              <a:t> </a:t>
            </a:r>
            <a:r>
              <a:rPr lang="en-US" sz="1300" dirty="0" err="1">
                <a:solidFill>
                  <a:schemeClr val="tx1"/>
                </a:solidFill>
              </a:rPr>
              <a:t>în</a:t>
            </a:r>
            <a:r>
              <a:rPr lang="en-US" sz="1300" dirty="0">
                <a:solidFill>
                  <a:schemeClr val="tx1"/>
                </a:solidFill>
              </a:rPr>
              <a:t> </a:t>
            </a:r>
            <a:r>
              <a:rPr lang="en-US" sz="1300" dirty="0" err="1">
                <a:solidFill>
                  <a:schemeClr val="tx1"/>
                </a:solidFill>
              </a:rPr>
              <a:t>cazul</a:t>
            </a:r>
            <a:r>
              <a:rPr lang="en-US" sz="1300" dirty="0">
                <a:solidFill>
                  <a:schemeClr val="tx1"/>
                </a:solidFill>
              </a:rPr>
              <a:t> </a:t>
            </a:r>
            <a:r>
              <a:rPr lang="en-US" sz="1300" dirty="0" err="1">
                <a:solidFill>
                  <a:schemeClr val="tx1"/>
                </a:solidFill>
              </a:rPr>
              <a:t>în</a:t>
            </a:r>
            <a:r>
              <a:rPr lang="en-US" sz="1300" dirty="0">
                <a:solidFill>
                  <a:schemeClr val="tx1"/>
                </a:solidFill>
              </a:rPr>
              <a:t> care </a:t>
            </a:r>
            <a:r>
              <a:rPr lang="en-US" sz="1300" dirty="0" err="1">
                <a:solidFill>
                  <a:schemeClr val="tx1"/>
                </a:solidFill>
              </a:rPr>
              <a:t>bunurile</a:t>
            </a:r>
            <a:r>
              <a:rPr lang="en-US" sz="1300" dirty="0">
                <a:solidFill>
                  <a:schemeClr val="tx1"/>
                </a:solidFill>
              </a:rPr>
              <a:t> </a:t>
            </a:r>
            <a:r>
              <a:rPr lang="en-US" sz="1300" dirty="0" err="1">
                <a:solidFill>
                  <a:schemeClr val="tx1"/>
                </a:solidFill>
              </a:rPr>
              <a:t>sau</a:t>
            </a:r>
            <a:r>
              <a:rPr lang="en-US" sz="1300" dirty="0">
                <a:solidFill>
                  <a:schemeClr val="tx1"/>
                </a:solidFill>
              </a:rPr>
              <a:t> </a:t>
            </a:r>
            <a:r>
              <a:rPr lang="en-US" sz="1300" dirty="0" err="1">
                <a:solidFill>
                  <a:schemeClr val="tx1"/>
                </a:solidFill>
              </a:rPr>
              <a:t>serviciile</a:t>
            </a:r>
            <a:r>
              <a:rPr lang="en-US" sz="1300" dirty="0">
                <a:solidFill>
                  <a:schemeClr val="tx1"/>
                </a:solidFill>
              </a:rPr>
              <a:t> </a:t>
            </a:r>
            <a:r>
              <a:rPr lang="en-US" sz="1300" dirty="0" err="1">
                <a:solidFill>
                  <a:schemeClr val="tx1"/>
                </a:solidFill>
              </a:rPr>
              <a:t>trebuie</a:t>
            </a:r>
            <a:r>
              <a:rPr lang="en-US" sz="1300" dirty="0">
                <a:solidFill>
                  <a:schemeClr val="tx1"/>
                </a:solidFill>
              </a:rPr>
              <a:t> </a:t>
            </a:r>
            <a:r>
              <a:rPr lang="en-US" sz="1300" dirty="0" err="1">
                <a:solidFill>
                  <a:schemeClr val="tx1"/>
                </a:solidFill>
              </a:rPr>
              <a:t>adaptate</a:t>
            </a:r>
            <a:r>
              <a:rPr lang="en-US" sz="1300" dirty="0">
                <a:solidFill>
                  <a:schemeClr val="tx1"/>
                </a:solidFill>
              </a:rPr>
              <a:t> </a:t>
            </a:r>
            <a:r>
              <a:rPr lang="en-US" sz="1300" dirty="0" err="1">
                <a:solidFill>
                  <a:schemeClr val="tx1"/>
                </a:solidFill>
              </a:rPr>
              <a:t>nevoilor</a:t>
            </a:r>
            <a:r>
              <a:rPr lang="en-US" sz="1300" dirty="0">
                <a:solidFill>
                  <a:schemeClr val="tx1"/>
                </a:solidFill>
              </a:rPr>
              <a:t> </a:t>
            </a:r>
            <a:r>
              <a:rPr lang="en-US" sz="1300" dirty="0" err="1">
                <a:solidFill>
                  <a:schemeClr val="tx1"/>
                </a:solidFill>
              </a:rPr>
              <a:t>clienților</a:t>
            </a:r>
            <a:r>
              <a:rPr lang="en-US" sz="1300" dirty="0">
                <a:solidFill>
                  <a:schemeClr val="tx1"/>
                </a:solidFill>
              </a:rPr>
              <a:t>;</a:t>
            </a:r>
          </a:p>
          <a:p>
            <a:r>
              <a:rPr lang="en-US" sz="1300" dirty="0">
                <a:solidFill>
                  <a:schemeClr val="tx1"/>
                </a:solidFill>
              </a:rPr>
              <a:t>(f) </a:t>
            </a:r>
            <a:r>
              <a:rPr lang="en-US" sz="1300" dirty="0" err="1">
                <a:solidFill>
                  <a:schemeClr val="tx1"/>
                </a:solidFill>
              </a:rPr>
              <a:t>elaborarea</a:t>
            </a:r>
            <a:r>
              <a:rPr lang="en-US" sz="1300" dirty="0">
                <a:solidFill>
                  <a:schemeClr val="tx1"/>
                </a:solidFill>
              </a:rPr>
              <a:t> de </a:t>
            </a:r>
            <a:r>
              <a:rPr lang="en-US" sz="1300" dirty="0" err="1">
                <a:solidFill>
                  <a:schemeClr val="tx1"/>
                </a:solidFill>
              </a:rPr>
              <a:t>rapoarte</a:t>
            </a:r>
            <a:r>
              <a:rPr lang="en-US" sz="1300" dirty="0">
                <a:solidFill>
                  <a:schemeClr val="tx1"/>
                </a:solidFill>
              </a:rPr>
              <a:t> </a:t>
            </a:r>
            <a:r>
              <a:rPr lang="en-US" sz="1300" dirty="0" err="1">
                <a:solidFill>
                  <a:schemeClr val="tx1"/>
                </a:solidFill>
              </a:rPr>
              <a:t>și</a:t>
            </a:r>
            <a:r>
              <a:rPr lang="en-US" sz="1300" dirty="0">
                <a:solidFill>
                  <a:schemeClr val="tx1"/>
                </a:solidFill>
              </a:rPr>
              <a:t> </a:t>
            </a:r>
            <a:r>
              <a:rPr lang="en-US" sz="1300" dirty="0" err="1">
                <a:solidFill>
                  <a:schemeClr val="tx1"/>
                </a:solidFill>
              </a:rPr>
              <a:t>propuneri</a:t>
            </a:r>
            <a:r>
              <a:rPr lang="en-US" sz="1300" dirty="0">
                <a:solidFill>
                  <a:schemeClr val="tx1"/>
                </a:solidFill>
              </a:rPr>
              <a:t> </a:t>
            </a:r>
            <a:r>
              <a:rPr lang="en-US" sz="1300" dirty="0" err="1">
                <a:solidFill>
                  <a:schemeClr val="tx1"/>
                </a:solidFill>
              </a:rPr>
              <a:t>în</a:t>
            </a:r>
            <a:r>
              <a:rPr lang="en-US" sz="1300" dirty="0">
                <a:solidFill>
                  <a:schemeClr val="tx1"/>
                </a:solidFill>
              </a:rPr>
              <a:t> </a:t>
            </a:r>
            <a:r>
              <a:rPr lang="en-US" sz="1300" dirty="0" err="1">
                <a:solidFill>
                  <a:schemeClr val="tx1"/>
                </a:solidFill>
              </a:rPr>
              <a:t>cadrul</a:t>
            </a:r>
            <a:r>
              <a:rPr lang="en-US" sz="1300" dirty="0">
                <a:solidFill>
                  <a:schemeClr val="tx1"/>
                </a:solidFill>
              </a:rPr>
              <a:t> </a:t>
            </a:r>
            <a:r>
              <a:rPr lang="en-US" sz="1300" dirty="0" err="1">
                <a:solidFill>
                  <a:schemeClr val="tx1"/>
                </a:solidFill>
              </a:rPr>
              <a:t>prezentărilor</a:t>
            </a:r>
            <a:r>
              <a:rPr lang="en-US" sz="1300" dirty="0">
                <a:solidFill>
                  <a:schemeClr val="tx1"/>
                </a:solidFill>
              </a:rPr>
              <a:t> de </a:t>
            </a:r>
            <a:r>
              <a:rPr lang="en-US" sz="1300" dirty="0" err="1">
                <a:solidFill>
                  <a:schemeClr val="tx1"/>
                </a:solidFill>
              </a:rPr>
              <a:t>vânzări</a:t>
            </a:r>
            <a:r>
              <a:rPr lang="en-US" sz="1300" dirty="0">
                <a:solidFill>
                  <a:schemeClr val="tx1"/>
                </a:solidFill>
              </a:rPr>
              <a:t> pentru a </a:t>
            </a:r>
            <a:r>
              <a:rPr lang="en-US" sz="1300" dirty="0" err="1">
                <a:solidFill>
                  <a:schemeClr val="tx1"/>
                </a:solidFill>
              </a:rPr>
              <a:t>demonstra</a:t>
            </a:r>
            <a:r>
              <a:rPr lang="en-US" sz="1300" dirty="0">
                <a:solidFill>
                  <a:schemeClr val="tx1"/>
                </a:solidFill>
              </a:rPr>
              <a:t> </a:t>
            </a:r>
            <a:r>
              <a:rPr lang="en-US" sz="1300" dirty="0" err="1">
                <a:solidFill>
                  <a:schemeClr val="tx1"/>
                </a:solidFill>
              </a:rPr>
              <a:t>avantajele</a:t>
            </a:r>
            <a:r>
              <a:rPr lang="en-US" sz="1300" dirty="0">
                <a:solidFill>
                  <a:schemeClr val="tx1"/>
                </a:solidFill>
              </a:rPr>
              <a:t> </a:t>
            </a:r>
            <a:r>
              <a:rPr lang="en-US" sz="1300" dirty="0" err="1">
                <a:solidFill>
                  <a:schemeClr val="tx1"/>
                </a:solidFill>
              </a:rPr>
              <a:t>utilizării</a:t>
            </a:r>
            <a:r>
              <a:rPr lang="en-US" sz="1300" dirty="0">
                <a:solidFill>
                  <a:schemeClr val="tx1"/>
                </a:solidFill>
              </a:rPr>
              <a:t> </a:t>
            </a:r>
            <a:r>
              <a:rPr lang="en-US" sz="1300" dirty="0" err="1">
                <a:solidFill>
                  <a:schemeClr val="tx1"/>
                </a:solidFill>
              </a:rPr>
              <a:t>bunurilor</a:t>
            </a:r>
            <a:r>
              <a:rPr lang="en-US" sz="1300" dirty="0">
                <a:solidFill>
                  <a:schemeClr val="tx1"/>
                </a:solidFill>
              </a:rPr>
              <a:t> </a:t>
            </a:r>
            <a:r>
              <a:rPr lang="en-US" sz="1300" dirty="0" err="1">
                <a:solidFill>
                  <a:schemeClr val="tx1"/>
                </a:solidFill>
              </a:rPr>
              <a:t>sau</a:t>
            </a:r>
            <a:r>
              <a:rPr lang="en-US" sz="1300" dirty="0">
                <a:solidFill>
                  <a:schemeClr val="tx1"/>
                </a:solidFill>
              </a:rPr>
              <a:t> </a:t>
            </a:r>
            <a:r>
              <a:rPr lang="en-US" sz="1300" dirty="0" err="1">
                <a:solidFill>
                  <a:schemeClr val="tx1"/>
                </a:solidFill>
              </a:rPr>
              <a:t>serviciilor</a:t>
            </a:r>
            <a:r>
              <a:rPr lang="en-US" sz="1300" dirty="0">
                <a:solidFill>
                  <a:schemeClr val="tx1"/>
                </a:solidFill>
              </a:rPr>
              <a:t>;</a:t>
            </a:r>
          </a:p>
          <a:p>
            <a:r>
              <a:rPr lang="en-US" sz="1300" dirty="0">
                <a:solidFill>
                  <a:schemeClr val="tx1"/>
                </a:solidFill>
              </a:rPr>
              <a:t>(g) </a:t>
            </a:r>
            <a:r>
              <a:rPr lang="en-US" sz="1300" dirty="0" err="1">
                <a:solidFill>
                  <a:schemeClr val="tx1"/>
                </a:solidFill>
              </a:rPr>
              <a:t>estimarea</a:t>
            </a:r>
            <a:r>
              <a:rPr lang="en-US" sz="1300" dirty="0">
                <a:solidFill>
                  <a:schemeClr val="tx1"/>
                </a:solidFill>
              </a:rPr>
              <a:t> </a:t>
            </a:r>
            <a:r>
              <a:rPr lang="en-US" sz="1300" dirty="0" err="1">
                <a:solidFill>
                  <a:schemeClr val="tx1"/>
                </a:solidFill>
              </a:rPr>
              <a:t>costurilor</a:t>
            </a:r>
            <a:r>
              <a:rPr lang="en-US" sz="1300" dirty="0">
                <a:solidFill>
                  <a:schemeClr val="tx1"/>
                </a:solidFill>
              </a:rPr>
              <a:t> </a:t>
            </a:r>
            <a:r>
              <a:rPr lang="en-US" sz="1300" dirty="0" err="1">
                <a:solidFill>
                  <a:schemeClr val="tx1"/>
                </a:solidFill>
              </a:rPr>
              <a:t>instalării</a:t>
            </a:r>
            <a:r>
              <a:rPr lang="en-US" sz="1300" dirty="0">
                <a:solidFill>
                  <a:schemeClr val="tx1"/>
                </a:solidFill>
              </a:rPr>
              <a:t> </a:t>
            </a:r>
            <a:r>
              <a:rPr lang="en-US" sz="1300" dirty="0" err="1">
                <a:solidFill>
                  <a:schemeClr val="tx1"/>
                </a:solidFill>
              </a:rPr>
              <a:t>și</a:t>
            </a:r>
            <a:r>
              <a:rPr lang="en-US" sz="1300" dirty="0">
                <a:solidFill>
                  <a:schemeClr val="tx1"/>
                </a:solidFill>
              </a:rPr>
              <a:t> </a:t>
            </a:r>
            <a:r>
              <a:rPr lang="en-US" sz="1300" dirty="0" err="1">
                <a:solidFill>
                  <a:schemeClr val="tx1"/>
                </a:solidFill>
              </a:rPr>
              <a:t>întreținerii</a:t>
            </a:r>
            <a:r>
              <a:rPr lang="en-US" sz="1300" dirty="0">
                <a:solidFill>
                  <a:schemeClr val="tx1"/>
                </a:solidFill>
              </a:rPr>
              <a:t> </a:t>
            </a:r>
            <a:r>
              <a:rPr lang="en-US" sz="1300" dirty="0" err="1">
                <a:solidFill>
                  <a:schemeClr val="tx1"/>
                </a:solidFill>
              </a:rPr>
              <a:t>echipamentelor</a:t>
            </a:r>
            <a:r>
              <a:rPr lang="en-US" sz="1300" dirty="0">
                <a:solidFill>
                  <a:schemeClr val="tx1"/>
                </a:solidFill>
              </a:rPr>
              <a:t> </a:t>
            </a:r>
            <a:r>
              <a:rPr lang="en-US" sz="1300" dirty="0" err="1">
                <a:solidFill>
                  <a:schemeClr val="tx1"/>
                </a:solidFill>
              </a:rPr>
              <a:t>sau</a:t>
            </a:r>
            <a:r>
              <a:rPr lang="en-US" sz="1300" dirty="0">
                <a:solidFill>
                  <a:schemeClr val="tx1"/>
                </a:solidFill>
              </a:rPr>
              <a:t> </a:t>
            </a:r>
            <a:r>
              <a:rPr lang="en-US" sz="1300" dirty="0" err="1">
                <a:solidFill>
                  <a:schemeClr val="tx1"/>
                </a:solidFill>
              </a:rPr>
              <a:t>serviciilor</a:t>
            </a:r>
            <a:r>
              <a:rPr lang="en-US" sz="1300" dirty="0">
                <a:solidFill>
                  <a:schemeClr val="tx1"/>
                </a:solidFill>
              </a:rPr>
              <a:t>;</a:t>
            </a:r>
          </a:p>
          <a:p>
            <a:r>
              <a:rPr lang="en-US" sz="1300" dirty="0">
                <a:solidFill>
                  <a:schemeClr val="tx1"/>
                </a:solidFill>
              </a:rPr>
              <a:t>(h) </a:t>
            </a:r>
            <a:r>
              <a:rPr lang="en-US" sz="1300" dirty="0" err="1">
                <a:solidFill>
                  <a:schemeClr val="tx1"/>
                </a:solidFill>
              </a:rPr>
              <a:t>monitorizarea</a:t>
            </a:r>
            <a:r>
              <a:rPr lang="en-US" sz="1300" dirty="0">
                <a:solidFill>
                  <a:schemeClr val="tx1"/>
                </a:solidFill>
              </a:rPr>
              <a:t> </a:t>
            </a:r>
            <a:r>
              <a:rPr lang="en-US" sz="1300" dirty="0" err="1">
                <a:solidFill>
                  <a:schemeClr val="tx1"/>
                </a:solidFill>
              </a:rPr>
              <a:t>nevoilor</a:t>
            </a:r>
            <a:r>
              <a:rPr lang="en-US" sz="1300" dirty="0">
                <a:solidFill>
                  <a:schemeClr val="tx1"/>
                </a:solidFill>
              </a:rPr>
              <a:t> </a:t>
            </a:r>
            <a:r>
              <a:rPr lang="en-US" sz="1300" dirty="0" err="1">
                <a:solidFill>
                  <a:schemeClr val="tx1"/>
                </a:solidFill>
              </a:rPr>
              <a:t>clienților</a:t>
            </a:r>
            <a:r>
              <a:rPr lang="en-US" sz="1300" dirty="0">
                <a:solidFill>
                  <a:schemeClr val="tx1"/>
                </a:solidFill>
              </a:rPr>
              <a:t> </a:t>
            </a:r>
            <a:r>
              <a:rPr lang="en-US" sz="1300" dirty="0" err="1">
                <a:solidFill>
                  <a:schemeClr val="tx1"/>
                </a:solidFill>
              </a:rPr>
              <a:t>în</a:t>
            </a:r>
            <a:r>
              <a:rPr lang="en-US" sz="1300" dirty="0">
                <a:solidFill>
                  <a:schemeClr val="tx1"/>
                </a:solidFill>
              </a:rPr>
              <a:t> </a:t>
            </a:r>
            <a:r>
              <a:rPr lang="en-US" sz="1300" dirty="0" err="1">
                <a:solidFill>
                  <a:schemeClr val="tx1"/>
                </a:solidFill>
              </a:rPr>
              <a:t>schimbare</a:t>
            </a:r>
            <a:r>
              <a:rPr lang="en-US" sz="1300" dirty="0">
                <a:solidFill>
                  <a:schemeClr val="tx1"/>
                </a:solidFill>
              </a:rPr>
              <a:t> </a:t>
            </a:r>
            <a:r>
              <a:rPr lang="en-US" sz="1300" dirty="0" err="1">
                <a:solidFill>
                  <a:schemeClr val="tx1"/>
                </a:solidFill>
              </a:rPr>
              <a:t>și</a:t>
            </a:r>
            <a:r>
              <a:rPr lang="en-US" sz="1300" dirty="0">
                <a:solidFill>
                  <a:schemeClr val="tx1"/>
                </a:solidFill>
              </a:rPr>
              <a:t> a </a:t>
            </a:r>
            <a:r>
              <a:rPr lang="en-US" sz="1300" dirty="0" err="1">
                <a:solidFill>
                  <a:schemeClr val="tx1"/>
                </a:solidFill>
              </a:rPr>
              <a:t>activității</a:t>
            </a:r>
            <a:r>
              <a:rPr lang="en-US" sz="1300" dirty="0">
                <a:solidFill>
                  <a:schemeClr val="tx1"/>
                </a:solidFill>
              </a:rPr>
              <a:t> </a:t>
            </a:r>
            <a:r>
              <a:rPr lang="en-US" sz="1300" dirty="0" err="1">
                <a:solidFill>
                  <a:schemeClr val="tx1"/>
                </a:solidFill>
              </a:rPr>
              <a:t>concurenților</a:t>
            </a:r>
            <a:r>
              <a:rPr lang="en-US" sz="1300" dirty="0">
                <a:solidFill>
                  <a:schemeClr val="tx1"/>
                </a:solidFill>
              </a:rPr>
              <a:t> </a:t>
            </a:r>
            <a:r>
              <a:rPr lang="en-US" sz="1300" dirty="0" err="1">
                <a:solidFill>
                  <a:schemeClr val="tx1"/>
                </a:solidFill>
              </a:rPr>
              <a:t>și</a:t>
            </a:r>
            <a:r>
              <a:rPr lang="en-US" sz="1300" dirty="0">
                <a:solidFill>
                  <a:schemeClr val="tx1"/>
                </a:solidFill>
              </a:rPr>
              <a:t> </a:t>
            </a:r>
            <a:r>
              <a:rPr lang="en-US" sz="1300" dirty="0" err="1">
                <a:solidFill>
                  <a:schemeClr val="tx1"/>
                </a:solidFill>
              </a:rPr>
              <a:t>raportarea</a:t>
            </a:r>
            <a:r>
              <a:rPr lang="en-US" sz="1300" dirty="0">
                <a:solidFill>
                  <a:schemeClr val="tx1"/>
                </a:solidFill>
              </a:rPr>
              <a:t> </a:t>
            </a:r>
            <a:r>
              <a:rPr lang="en-US" sz="1300" dirty="0" err="1">
                <a:solidFill>
                  <a:schemeClr val="tx1"/>
                </a:solidFill>
              </a:rPr>
              <a:t>acestor</a:t>
            </a:r>
            <a:r>
              <a:rPr lang="en-US" sz="1300" dirty="0">
                <a:solidFill>
                  <a:schemeClr val="tx1"/>
                </a:solidFill>
              </a:rPr>
              <a:t> </a:t>
            </a:r>
            <a:r>
              <a:rPr lang="en-US" sz="1300" dirty="0" err="1">
                <a:solidFill>
                  <a:schemeClr val="tx1"/>
                </a:solidFill>
              </a:rPr>
              <a:t>evoluții</a:t>
            </a:r>
            <a:r>
              <a:rPr lang="en-US" sz="1300" dirty="0">
                <a:solidFill>
                  <a:schemeClr val="tx1"/>
                </a:solidFill>
              </a:rPr>
              <a:t> </a:t>
            </a:r>
            <a:r>
              <a:rPr lang="en-US" sz="1300" dirty="0" err="1">
                <a:solidFill>
                  <a:schemeClr val="tx1"/>
                </a:solidFill>
              </a:rPr>
              <a:t>către</a:t>
            </a:r>
            <a:r>
              <a:rPr lang="en-US" sz="1300" dirty="0">
                <a:solidFill>
                  <a:schemeClr val="tx1"/>
                </a:solidFill>
              </a:rPr>
              <a:t> </a:t>
            </a:r>
            <a:r>
              <a:rPr lang="en-US" sz="1300" dirty="0" err="1">
                <a:solidFill>
                  <a:schemeClr val="tx1"/>
                </a:solidFill>
              </a:rPr>
              <a:t>managementul</a:t>
            </a:r>
            <a:r>
              <a:rPr lang="en-US" sz="1300" dirty="0">
                <a:solidFill>
                  <a:schemeClr val="tx1"/>
                </a:solidFill>
              </a:rPr>
              <a:t> </a:t>
            </a:r>
            <a:r>
              <a:rPr lang="en-US" sz="1300" dirty="0" err="1">
                <a:solidFill>
                  <a:schemeClr val="tx1"/>
                </a:solidFill>
              </a:rPr>
              <a:t>vânzărilor</a:t>
            </a:r>
            <a:r>
              <a:rPr lang="en-US" sz="1300" dirty="0">
                <a:solidFill>
                  <a:schemeClr val="tx1"/>
                </a:solidFill>
              </a:rPr>
              <a:t>;</a:t>
            </a:r>
          </a:p>
          <a:p>
            <a:r>
              <a:rPr lang="en-US" sz="1300" dirty="0">
                <a:solidFill>
                  <a:schemeClr val="tx1"/>
                </a:solidFill>
              </a:rPr>
              <a:t>(</a:t>
            </a:r>
            <a:r>
              <a:rPr lang="en-US" sz="1300" dirty="0" err="1">
                <a:solidFill>
                  <a:schemeClr val="tx1"/>
                </a:solidFill>
              </a:rPr>
              <a:t>i</a:t>
            </a:r>
            <a:r>
              <a:rPr lang="en-US" sz="1300" dirty="0">
                <a:solidFill>
                  <a:schemeClr val="tx1"/>
                </a:solidFill>
              </a:rPr>
              <a:t>) </a:t>
            </a:r>
            <a:r>
              <a:rPr lang="en-US" sz="1300" dirty="0" err="1">
                <a:solidFill>
                  <a:schemeClr val="tx1"/>
                </a:solidFill>
              </a:rPr>
              <a:t>citarea</a:t>
            </a:r>
            <a:r>
              <a:rPr lang="en-US" sz="1300" dirty="0">
                <a:solidFill>
                  <a:schemeClr val="tx1"/>
                </a:solidFill>
              </a:rPr>
              <a:t> </a:t>
            </a:r>
            <a:r>
              <a:rPr lang="en-US" sz="1300" dirty="0" err="1">
                <a:solidFill>
                  <a:schemeClr val="tx1"/>
                </a:solidFill>
              </a:rPr>
              <a:t>și</a:t>
            </a:r>
            <a:r>
              <a:rPr lang="en-US" sz="1300" dirty="0">
                <a:solidFill>
                  <a:schemeClr val="tx1"/>
                </a:solidFill>
              </a:rPr>
              <a:t> </a:t>
            </a:r>
            <a:r>
              <a:rPr lang="en-US" sz="1300" dirty="0" err="1">
                <a:solidFill>
                  <a:schemeClr val="tx1"/>
                </a:solidFill>
              </a:rPr>
              <a:t>negocierea</a:t>
            </a:r>
            <a:r>
              <a:rPr lang="en-US" sz="1300" dirty="0">
                <a:solidFill>
                  <a:schemeClr val="tx1"/>
                </a:solidFill>
              </a:rPr>
              <a:t> </a:t>
            </a:r>
            <a:r>
              <a:rPr lang="en-US" sz="1300" dirty="0" err="1">
                <a:solidFill>
                  <a:schemeClr val="tx1"/>
                </a:solidFill>
              </a:rPr>
              <a:t>prețurilor</a:t>
            </a:r>
            <a:r>
              <a:rPr lang="en-US" sz="1300" dirty="0">
                <a:solidFill>
                  <a:schemeClr val="tx1"/>
                </a:solidFill>
              </a:rPr>
              <a:t> </a:t>
            </a:r>
            <a:r>
              <a:rPr lang="en-US" sz="1300" dirty="0" err="1">
                <a:solidFill>
                  <a:schemeClr val="tx1"/>
                </a:solidFill>
              </a:rPr>
              <a:t>și</a:t>
            </a:r>
            <a:r>
              <a:rPr lang="en-US" sz="1300" dirty="0">
                <a:solidFill>
                  <a:schemeClr val="tx1"/>
                </a:solidFill>
              </a:rPr>
              <a:t> a </a:t>
            </a:r>
            <a:r>
              <a:rPr lang="en-US" sz="1300" dirty="0" err="1">
                <a:solidFill>
                  <a:schemeClr val="tx1"/>
                </a:solidFill>
              </a:rPr>
              <a:t>termenilor</a:t>
            </a:r>
            <a:r>
              <a:rPr lang="en-US" sz="1300" dirty="0">
                <a:solidFill>
                  <a:schemeClr val="tx1"/>
                </a:solidFill>
              </a:rPr>
              <a:t> de </a:t>
            </a:r>
            <a:r>
              <a:rPr lang="en-US" sz="1300" dirty="0" err="1">
                <a:solidFill>
                  <a:schemeClr val="tx1"/>
                </a:solidFill>
              </a:rPr>
              <a:t>creditare</a:t>
            </a:r>
            <a:r>
              <a:rPr lang="en-US" sz="1300" dirty="0">
                <a:solidFill>
                  <a:schemeClr val="tx1"/>
                </a:solidFill>
              </a:rPr>
              <a:t> </a:t>
            </a:r>
            <a:r>
              <a:rPr lang="en-US" sz="1300" dirty="0" err="1">
                <a:solidFill>
                  <a:schemeClr val="tx1"/>
                </a:solidFill>
              </a:rPr>
              <a:t>și</a:t>
            </a:r>
            <a:r>
              <a:rPr lang="en-US" sz="1300" dirty="0">
                <a:solidFill>
                  <a:schemeClr val="tx1"/>
                </a:solidFill>
              </a:rPr>
              <a:t> </a:t>
            </a:r>
            <a:r>
              <a:rPr lang="en-US" sz="1300" dirty="0" err="1">
                <a:solidFill>
                  <a:schemeClr val="tx1"/>
                </a:solidFill>
              </a:rPr>
              <a:t>pregătirea</a:t>
            </a:r>
            <a:r>
              <a:rPr lang="en-US" sz="1300" dirty="0">
                <a:solidFill>
                  <a:schemeClr val="tx1"/>
                </a:solidFill>
              </a:rPr>
              <a:t> </a:t>
            </a:r>
            <a:r>
              <a:rPr lang="en-US" sz="1300" dirty="0" err="1">
                <a:solidFill>
                  <a:schemeClr val="tx1"/>
                </a:solidFill>
              </a:rPr>
              <a:t>și</a:t>
            </a:r>
            <a:r>
              <a:rPr lang="en-US" sz="1300" dirty="0">
                <a:solidFill>
                  <a:schemeClr val="tx1"/>
                </a:solidFill>
              </a:rPr>
              <a:t> </a:t>
            </a:r>
            <a:r>
              <a:rPr lang="en-US" sz="1300" dirty="0" err="1">
                <a:solidFill>
                  <a:schemeClr val="tx1"/>
                </a:solidFill>
              </a:rPr>
              <a:t>administrarea</a:t>
            </a:r>
            <a:r>
              <a:rPr lang="en-US" sz="1300" dirty="0">
                <a:solidFill>
                  <a:schemeClr val="tx1"/>
                </a:solidFill>
              </a:rPr>
              <a:t> </a:t>
            </a:r>
            <a:r>
              <a:rPr lang="en-US" sz="1300" dirty="0" err="1">
                <a:solidFill>
                  <a:schemeClr val="tx1"/>
                </a:solidFill>
              </a:rPr>
              <a:t>contractelor</a:t>
            </a:r>
            <a:r>
              <a:rPr lang="en-US" sz="1300" dirty="0">
                <a:solidFill>
                  <a:schemeClr val="tx1"/>
                </a:solidFill>
              </a:rPr>
              <a:t> de </a:t>
            </a:r>
            <a:r>
              <a:rPr lang="en-US" sz="1300" dirty="0" err="1">
                <a:solidFill>
                  <a:schemeClr val="tx1"/>
                </a:solidFill>
              </a:rPr>
              <a:t>vânzare</a:t>
            </a:r>
            <a:r>
              <a:rPr lang="en-US" sz="1300" dirty="0">
                <a:solidFill>
                  <a:schemeClr val="tx1"/>
                </a:solidFill>
              </a:rPr>
              <a:t>;</a:t>
            </a:r>
          </a:p>
          <a:p>
            <a:r>
              <a:rPr lang="en-US" sz="1300" dirty="0">
                <a:solidFill>
                  <a:schemeClr val="tx1"/>
                </a:solidFill>
              </a:rPr>
              <a:t>(j) </a:t>
            </a:r>
            <a:r>
              <a:rPr lang="en-US" sz="1300" dirty="0" err="1">
                <a:solidFill>
                  <a:schemeClr val="tx1"/>
                </a:solidFill>
              </a:rPr>
              <a:t>organizarea</a:t>
            </a:r>
            <a:r>
              <a:rPr lang="en-US" sz="1300" dirty="0">
                <a:solidFill>
                  <a:schemeClr val="tx1"/>
                </a:solidFill>
              </a:rPr>
              <a:t> </a:t>
            </a:r>
            <a:r>
              <a:rPr lang="en-US" sz="1300" dirty="0" err="1">
                <a:solidFill>
                  <a:schemeClr val="tx1"/>
                </a:solidFill>
              </a:rPr>
              <a:t>livrării</a:t>
            </a:r>
            <a:r>
              <a:rPr lang="en-US" sz="1300" dirty="0">
                <a:solidFill>
                  <a:schemeClr val="tx1"/>
                </a:solidFill>
              </a:rPr>
              <a:t> de </a:t>
            </a:r>
            <a:r>
              <a:rPr lang="en-US" sz="1300" dirty="0" err="1">
                <a:solidFill>
                  <a:schemeClr val="tx1"/>
                </a:solidFill>
              </a:rPr>
              <a:t>bunuri</a:t>
            </a:r>
            <a:r>
              <a:rPr lang="en-US" sz="1300" dirty="0">
                <a:solidFill>
                  <a:schemeClr val="tx1"/>
                </a:solidFill>
              </a:rPr>
              <a:t>, </a:t>
            </a:r>
            <a:r>
              <a:rPr lang="en-US" sz="1300" dirty="0" err="1">
                <a:solidFill>
                  <a:schemeClr val="tx1"/>
                </a:solidFill>
              </a:rPr>
              <a:t>instalarea</a:t>
            </a:r>
            <a:r>
              <a:rPr lang="en-US" sz="1300" dirty="0">
                <a:solidFill>
                  <a:schemeClr val="tx1"/>
                </a:solidFill>
              </a:rPr>
              <a:t> </a:t>
            </a:r>
            <a:r>
              <a:rPr lang="en-US" sz="1300" dirty="0" err="1">
                <a:solidFill>
                  <a:schemeClr val="tx1"/>
                </a:solidFill>
              </a:rPr>
              <a:t>echipamentelor</a:t>
            </a:r>
            <a:r>
              <a:rPr lang="en-US" sz="1300" dirty="0">
                <a:solidFill>
                  <a:schemeClr val="tx1"/>
                </a:solidFill>
              </a:rPr>
              <a:t> </a:t>
            </a:r>
            <a:r>
              <a:rPr lang="en-US" sz="1300" dirty="0" err="1">
                <a:solidFill>
                  <a:schemeClr val="tx1"/>
                </a:solidFill>
              </a:rPr>
              <a:t>și</a:t>
            </a:r>
            <a:r>
              <a:rPr lang="en-US" sz="1300" dirty="0">
                <a:solidFill>
                  <a:schemeClr val="tx1"/>
                </a:solidFill>
              </a:rPr>
              <a:t> </a:t>
            </a:r>
            <a:r>
              <a:rPr lang="en-US" sz="1300" dirty="0" err="1">
                <a:solidFill>
                  <a:schemeClr val="tx1"/>
                </a:solidFill>
              </a:rPr>
              <a:t>furnizarea</a:t>
            </a:r>
            <a:r>
              <a:rPr lang="en-US" sz="1300" dirty="0">
                <a:solidFill>
                  <a:schemeClr val="tx1"/>
                </a:solidFill>
              </a:rPr>
              <a:t> de </a:t>
            </a:r>
            <a:r>
              <a:rPr lang="en-US" sz="1300" dirty="0" err="1">
                <a:solidFill>
                  <a:schemeClr val="tx1"/>
                </a:solidFill>
              </a:rPr>
              <a:t>servicii</a:t>
            </a:r>
            <a:r>
              <a:rPr lang="en-US" sz="1300" dirty="0">
                <a:solidFill>
                  <a:schemeClr val="tx1"/>
                </a:solidFill>
              </a:rPr>
              <a:t>;</a:t>
            </a:r>
          </a:p>
          <a:p>
            <a:r>
              <a:rPr lang="en-US" sz="1300" dirty="0">
                <a:solidFill>
                  <a:schemeClr val="tx1"/>
                </a:solidFill>
              </a:rPr>
              <a:t>(k) </a:t>
            </a:r>
            <a:r>
              <a:rPr lang="en-US" sz="1300" dirty="0" err="1">
                <a:solidFill>
                  <a:schemeClr val="tx1"/>
                </a:solidFill>
              </a:rPr>
              <a:t>raportarea</a:t>
            </a:r>
            <a:r>
              <a:rPr lang="en-US" sz="1300" dirty="0">
                <a:solidFill>
                  <a:schemeClr val="tx1"/>
                </a:solidFill>
              </a:rPr>
              <a:t> </a:t>
            </a:r>
            <a:r>
              <a:rPr lang="en-US" sz="1300" dirty="0" err="1">
                <a:solidFill>
                  <a:schemeClr val="tx1"/>
                </a:solidFill>
              </a:rPr>
              <a:t>către</a:t>
            </a:r>
            <a:r>
              <a:rPr lang="en-US" sz="1300" dirty="0">
                <a:solidFill>
                  <a:schemeClr val="tx1"/>
                </a:solidFill>
              </a:rPr>
              <a:t> </a:t>
            </a:r>
            <a:r>
              <a:rPr lang="en-US" sz="1300" dirty="0" err="1">
                <a:solidFill>
                  <a:schemeClr val="tx1"/>
                </a:solidFill>
              </a:rPr>
              <a:t>managementul</a:t>
            </a:r>
            <a:r>
              <a:rPr lang="en-US" sz="1300" dirty="0">
                <a:solidFill>
                  <a:schemeClr val="tx1"/>
                </a:solidFill>
              </a:rPr>
              <a:t> </a:t>
            </a:r>
            <a:r>
              <a:rPr lang="en-US" sz="1300" dirty="0" err="1">
                <a:solidFill>
                  <a:schemeClr val="tx1"/>
                </a:solidFill>
              </a:rPr>
              <a:t>vânzărilor</a:t>
            </a:r>
            <a:r>
              <a:rPr lang="en-US" sz="1300" dirty="0">
                <a:solidFill>
                  <a:schemeClr val="tx1"/>
                </a:solidFill>
              </a:rPr>
              <a:t> </a:t>
            </a:r>
            <a:r>
              <a:rPr lang="en-US" sz="1300" dirty="0" err="1">
                <a:solidFill>
                  <a:schemeClr val="tx1"/>
                </a:solidFill>
              </a:rPr>
              <a:t>privind</a:t>
            </a:r>
            <a:r>
              <a:rPr lang="en-US" sz="1300" dirty="0">
                <a:solidFill>
                  <a:schemeClr val="tx1"/>
                </a:solidFill>
              </a:rPr>
              <a:t> </a:t>
            </a:r>
            <a:r>
              <a:rPr lang="en-US" sz="1300" dirty="0" err="1">
                <a:solidFill>
                  <a:schemeClr val="tx1"/>
                </a:solidFill>
              </a:rPr>
              <a:t>vânzările</a:t>
            </a:r>
            <a:r>
              <a:rPr lang="en-US" sz="1300" dirty="0">
                <a:solidFill>
                  <a:schemeClr val="tx1"/>
                </a:solidFill>
              </a:rPr>
              <a:t> </a:t>
            </a:r>
            <a:r>
              <a:rPr lang="en-US" sz="1300" dirty="0" err="1">
                <a:solidFill>
                  <a:schemeClr val="tx1"/>
                </a:solidFill>
              </a:rPr>
              <a:t>efectuate</a:t>
            </a:r>
            <a:r>
              <a:rPr lang="en-US" sz="1300" dirty="0">
                <a:solidFill>
                  <a:schemeClr val="tx1"/>
                </a:solidFill>
              </a:rPr>
              <a:t> </a:t>
            </a:r>
            <a:r>
              <a:rPr lang="en-US" sz="1300" dirty="0" err="1">
                <a:solidFill>
                  <a:schemeClr val="tx1"/>
                </a:solidFill>
              </a:rPr>
              <a:t>și</a:t>
            </a:r>
            <a:r>
              <a:rPr lang="en-US" sz="1300" dirty="0">
                <a:solidFill>
                  <a:schemeClr val="tx1"/>
                </a:solidFill>
              </a:rPr>
              <a:t> </a:t>
            </a:r>
            <a:r>
              <a:rPr lang="en-US" sz="1300" dirty="0" err="1">
                <a:solidFill>
                  <a:schemeClr val="tx1"/>
                </a:solidFill>
              </a:rPr>
              <a:t>comercializarea</a:t>
            </a:r>
            <a:r>
              <a:rPr lang="en-US" sz="1300" dirty="0">
                <a:solidFill>
                  <a:schemeClr val="tx1"/>
                </a:solidFill>
              </a:rPr>
              <a:t> </a:t>
            </a:r>
            <a:r>
              <a:rPr lang="en-US" sz="1300" dirty="0" err="1">
                <a:solidFill>
                  <a:schemeClr val="tx1"/>
                </a:solidFill>
              </a:rPr>
              <a:t>bunurilor</a:t>
            </a:r>
            <a:r>
              <a:rPr lang="en-US" sz="1300" dirty="0">
                <a:solidFill>
                  <a:schemeClr val="tx1"/>
                </a:solidFill>
              </a:rPr>
              <a:t> </a:t>
            </a:r>
            <a:r>
              <a:rPr lang="en-US" sz="1300" dirty="0" err="1">
                <a:solidFill>
                  <a:schemeClr val="tx1"/>
                </a:solidFill>
              </a:rPr>
              <a:t>și</a:t>
            </a:r>
            <a:r>
              <a:rPr lang="en-US" sz="1300" dirty="0">
                <a:solidFill>
                  <a:schemeClr val="tx1"/>
                </a:solidFill>
              </a:rPr>
              <a:t> </a:t>
            </a:r>
            <a:r>
              <a:rPr lang="en-US" sz="1300" dirty="0" err="1">
                <a:solidFill>
                  <a:schemeClr val="tx1"/>
                </a:solidFill>
              </a:rPr>
              <a:t>serviciilor</a:t>
            </a:r>
            <a:r>
              <a:rPr lang="en-US" sz="1300" dirty="0">
                <a:solidFill>
                  <a:schemeClr val="tx1"/>
                </a:solidFill>
              </a:rPr>
              <a:t>;</a:t>
            </a:r>
          </a:p>
          <a:p>
            <a:r>
              <a:rPr lang="en-US" sz="1300" dirty="0">
                <a:solidFill>
                  <a:schemeClr val="tx1"/>
                </a:solidFill>
              </a:rPr>
              <a:t>(l) </a:t>
            </a:r>
            <a:r>
              <a:rPr lang="en-US" sz="1300" dirty="0" err="1">
                <a:solidFill>
                  <a:schemeClr val="tx1"/>
                </a:solidFill>
              </a:rPr>
              <a:t>consultarea</a:t>
            </a:r>
            <a:r>
              <a:rPr lang="en-US" sz="1300" dirty="0">
                <a:solidFill>
                  <a:schemeClr val="tx1"/>
                </a:solidFill>
              </a:rPr>
              <a:t> </a:t>
            </a:r>
            <a:r>
              <a:rPr lang="en-US" sz="1300" dirty="0" err="1">
                <a:solidFill>
                  <a:schemeClr val="tx1"/>
                </a:solidFill>
              </a:rPr>
              <a:t>clienților</a:t>
            </a:r>
            <a:r>
              <a:rPr lang="en-US" sz="1300" dirty="0">
                <a:solidFill>
                  <a:schemeClr val="tx1"/>
                </a:solidFill>
              </a:rPr>
              <a:t> </a:t>
            </a:r>
            <a:r>
              <a:rPr lang="en-US" sz="1300" dirty="0" err="1">
                <a:solidFill>
                  <a:schemeClr val="tx1"/>
                </a:solidFill>
              </a:rPr>
              <a:t>după</a:t>
            </a:r>
            <a:r>
              <a:rPr lang="en-US" sz="1300" dirty="0">
                <a:solidFill>
                  <a:schemeClr val="tx1"/>
                </a:solidFill>
              </a:rPr>
              <a:t> </a:t>
            </a:r>
            <a:r>
              <a:rPr lang="en-US" sz="1300" dirty="0" err="1">
                <a:solidFill>
                  <a:schemeClr val="tx1"/>
                </a:solidFill>
              </a:rPr>
              <a:t>vânzare</a:t>
            </a:r>
            <a:r>
              <a:rPr lang="en-US" sz="1300" dirty="0">
                <a:solidFill>
                  <a:schemeClr val="tx1"/>
                </a:solidFill>
              </a:rPr>
              <a:t>, pentru a </a:t>
            </a:r>
            <a:r>
              <a:rPr lang="en-US" sz="1300" dirty="0" err="1">
                <a:solidFill>
                  <a:schemeClr val="tx1"/>
                </a:solidFill>
              </a:rPr>
              <a:t>asigura</a:t>
            </a:r>
            <a:r>
              <a:rPr lang="en-US" sz="1300" dirty="0">
                <a:solidFill>
                  <a:schemeClr val="tx1"/>
                </a:solidFill>
              </a:rPr>
              <a:t> o </a:t>
            </a:r>
            <a:r>
              <a:rPr lang="en-US" sz="1300" dirty="0" err="1">
                <a:solidFill>
                  <a:schemeClr val="tx1"/>
                </a:solidFill>
              </a:rPr>
              <a:t>rezolvare</a:t>
            </a:r>
            <a:r>
              <a:rPr lang="en-US" sz="1300" dirty="0">
                <a:solidFill>
                  <a:schemeClr val="tx1"/>
                </a:solidFill>
              </a:rPr>
              <a:t> </a:t>
            </a:r>
            <a:r>
              <a:rPr lang="en-US" sz="1300" dirty="0" err="1">
                <a:solidFill>
                  <a:schemeClr val="tx1"/>
                </a:solidFill>
              </a:rPr>
              <a:t>satisfăcătoare</a:t>
            </a:r>
            <a:r>
              <a:rPr lang="en-US" sz="1300" dirty="0">
                <a:solidFill>
                  <a:schemeClr val="tx1"/>
                </a:solidFill>
              </a:rPr>
              <a:t> a </a:t>
            </a:r>
            <a:r>
              <a:rPr lang="en-US" sz="1300" dirty="0" err="1">
                <a:solidFill>
                  <a:schemeClr val="tx1"/>
                </a:solidFill>
              </a:rPr>
              <a:t>oricăror</a:t>
            </a:r>
            <a:r>
              <a:rPr lang="en-US" sz="1300" dirty="0">
                <a:solidFill>
                  <a:schemeClr val="tx1"/>
                </a:solidFill>
              </a:rPr>
              <a:t> </a:t>
            </a:r>
            <a:r>
              <a:rPr lang="en-US" sz="1300" dirty="0" err="1">
                <a:solidFill>
                  <a:schemeClr val="tx1"/>
                </a:solidFill>
              </a:rPr>
              <a:t>probleme</a:t>
            </a:r>
            <a:r>
              <a:rPr lang="en-US" sz="1300" dirty="0">
                <a:solidFill>
                  <a:schemeClr val="tx1"/>
                </a:solidFill>
              </a:rPr>
              <a:t> </a:t>
            </a:r>
            <a:r>
              <a:rPr lang="en-US" sz="1300" dirty="0" err="1">
                <a:solidFill>
                  <a:schemeClr val="tx1"/>
                </a:solidFill>
              </a:rPr>
              <a:t>și</a:t>
            </a:r>
            <a:r>
              <a:rPr lang="en-US" sz="1300" dirty="0">
                <a:solidFill>
                  <a:schemeClr val="tx1"/>
                </a:solidFill>
              </a:rPr>
              <a:t> pentru a </a:t>
            </a:r>
            <a:r>
              <a:rPr lang="en-US" sz="1300" dirty="0" err="1">
                <a:solidFill>
                  <a:schemeClr val="tx1"/>
                </a:solidFill>
              </a:rPr>
              <a:t>oferi</a:t>
            </a:r>
            <a:r>
              <a:rPr lang="en-US" sz="1300" dirty="0">
                <a:solidFill>
                  <a:schemeClr val="tx1"/>
                </a:solidFill>
              </a:rPr>
              <a:t> </a:t>
            </a:r>
            <a:r>
              <a:rPr lang="en-US" sz="1300" dirty="0" err="1">
                <a:solidFill>
                  <a:schemeClr val="tx1"/>
                </a:solidFill>
              </a:rPr>
              <a:t>sprijin</a:t>
            </a:r>
            <a:r>
              <a:rPr lang="en-US" sz="1300" dirty="0">
                <a:solidFill>
                  <a:schemeClr val="tx1"/>
                </a:solidFill>
              </a:rPr>
              <a:t> permanent</a:t>
            </a:r>
            <a:r>
              <a:rPr lang="en-US" sz="1300" dirty="0" smtClean="0">
                <a:solidFill>
                  <a:schemeClr val="tx1"/>
                </a:solidFill>
              </a:rPr>
              <a:t>.</a:t>
            </a:r>
            <a:endParaRPr lang="en-US" sz="1300" dirty="0">
              <a:solidFill>
                <a:schemeClr val="tx1"/>
              </a:solidFill>
            </a:endParaRPr>
          </a:p>
        </p:txBody>
      </p:sp>
      <p:sp>
        <p:nvSpPr>
          <p:cNvPr id="10" name="Rectangle 9"/>
          <p:cNvSpPr/>
          <p:nvPr/>
        </p:nvSpPr>
        <p:spPr>
          <a:xfrm>
            <a:off x="2161941" y="2388384"/>
            <a:ext cx="1806490" cy="28484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tx1"/>
                </a:solidFill>
              </a:rPr>
              <a:t>2431 </a:t>
            </a:r>
            <a:r>
              <a:rPr lang="en-US" sz="1200" dirty="0" err="1">
                <a:solidFill>
                  <a:schemeClr val="tx1"/>
                </a:solidFill>
              </a:rPr>
              <a:t>Specialişti</a:t>
            </a:r>
            <a:r>
              <a:rPr lang="en-US" sz="1200" dirty="0">
                <a:solidFill>
                  <a:schemeClr val="tx1"/>
                </a:solidFill>
              </a:rPr>
              <a:t> </a:t>
            </a:r>
            <a:r>
              <a:rPr lang="en-US" sz="1200" dirty="0" err="1">
                <a:solidFill>
                  <a:schemeClr val="tx1"/>
                </a:solidFill>
              </a:rPr>
              <a:t>în</a:t>
            </a:r>
            <a:r>
              <a:rPr lang="en-US" sz="1200" dirty="0">
                <a:solidFill>
                  <a:schemeClr val="tx1"/>
                </a:solidFill>
              </a:rPr>
              <a:t> </a:t>
            </a:r>
            <a:r>
              <a:rPr lang="en-US" sz="1200" dirty="0" err="1">
                <a:solidFill>
                  <a:schemeClr val="tx1"/>
                </a:solidFill>
              </a:rPr>
              <a:t>publicitate</a:t>
            </a:r>
            <a:r>
              <a:rPr lang="en-US" sz="1200" dirty="0">
                <a:solidFill>
                  <a:schemeClr val="tx1"/>
                </a:solidFill>
              </a:rPr>
              <a:t> </a:t>
            </a:r>
            <a:r>
              <a:rPr lang="en-US" sz="1200" dirty="0" err="1">
                <a:solidFill>
                  <a:schemeClr val="tx1"/>
                </a:solidFill>
              </a:rPr>
              <a:t>şi</a:t>
            </a:r>
            <a:r>
              <a:rPr lang="en-US" sz="1200" dirty="0">
                <a:solidFill>
                  <a:schemeClr val="tx1"/>
                </a:solidFill>
              </a:rPr>
              <a:t> marketing</a:t>
            </a:r>
          </a:p>
          <a:p>
            <a:r>
              <a:rPr lang="en-US" sz="1200" dirty="0">
                <a:solidFill>
                  <a:schemeClr val="tx1"/>
                </a:solidFill>
              </a:rPr>
              <a:t>2432 </a:t>
            </a:r>
            <a:r>
              <a:rPr lang="en-US" sz="1200" dirty="0" err="1">
                <a:solidFill>
                  <a:schemeClr val="tx1"/>
                </a:solidFill>
              </a:rPr>
              <a:t>Specialişti</a:t>
            </a:r>
            <a:r>
              <a:rPr lang="en-US" sz="1200" dirty="0">
                <a:solidFill>
                  <a:schemeClr val="tx1"/>
                </a:solidFill>
              </a:rPr>
              <a:t> </a:t>
            </a:r>
            <a:r>
              <a:rPr lang="en-US" sz="1200" dirty="0" err="1">
                <a:solidFill>
                  <a:schemeClr val="tx1"/>
                </a:solidFill>
              </a:rPr>
              <a:t>în</a:t>
            </a:r>
            <a:r>
              <a:rPr lang="en-US" sz="1200" dirty="0">
                <a:solidFill>
                  <a:schemeClr val="tx1"/>
                </a:solidFill>
              </a:rPr>
              <a:t> </a:t>
            </a:r>
            <a:r>
              <a:rPr lang="en-US" sz="1200" dirty="0" err="1">
                <a:solidFill>
                  <a:schemeClr val="tx1"/>
                </a:solidFill>
              </a:rPr>
              <a:t>relaţii</a:t>
            </a:r>
            <a:r>
              <a:rPr lang="en-US" sz="1200" dirty="0">
                <a:solidFill>
                  <a:schemeClr val="tx1"/>
                </a:solidFill>
              </a:rPr>
              <a:t> </a:t>
            </a:r>
            <a:r>
              <a:rPr lang="en-US" sz="1200" dirty="0" err="1">
                <a:solidFill>
                  <a:schemeClr val="tx1"/>
                </a:solidFill>
              </a:rPr>
              <a:t>publice</a:t>
            </a:r>
            <a:endParaRPr lang="en-US" sz="1200" dirty="0">
              <a:solidFill>
                <a:schemeClr val="tx1"/>
              </a:solidFill>
            </a:endParaRPr>
          </a:p>
          <a:p>
            <a:r>
              <a:rPr lang="en-US" sz="1200" b="1" dirty="0">
                <a:solidFill>
                  <a:srgbClr val="0000FF"/>
                </a:solidFill>
              </a:rPr>
              <a:t>2433 </a:t>
            </a:r>
            <a:r>
              <a:rPr lang="en-US" sz="1200" b="1" dirty="0" err="1">
                <a:solidFill>
                  <a:srgbClr val="0000FF"/>
                </a:solidFill>
              </a:rPr>
              <a:t>Specialişti</a:t>
            </a:r>
            <a:r>
              <a:rPr lang="en-US" sz="1200" b="1" dirty="0">
                <a:solidFill>
                  <a:srgbClr val="0000FF"/>
                </a:solidFill>
              </a:rPr>
              <a:t> </a:t>
            </a:r>
            <a:r>
              <a:rPr lang="en-US" sz="1200" b="1" dirty="0" err="1">
                <a:solidFill>
                  <a:srgbClr val="0000FF"/>
                </a:solidFill>
              </a:rPr>
              <a:t>în</a:t>
            </a:r>
            <a:r>
              <a:rPr lang="en-US" sz="1200" b="1" dirty="0">
                <a:solidFill>
                  <a:srgbClr val="0000FF"/>
                </a:solidFill>
              </a:rPr>
              <a:t> </a:t>
            </a:r>
            <a:r>
              <a:rPr lang="en-US" sz="1200" b="1" dirty="0" err="1">
                <a:solidFill>
                  <a:srgbClr val="0000FF"/>
                </a:solidFill>
              </a:rPr>
              <a:t>vânzarea</a:t>
            </a:r>
            <a:r>
              <a:rPr lang="en-US" sz="1200" b="1" dirty="0">
                <a:solidFill>
                  <a:srgbClr val="0000FF"/>
                </a:solidFill>
              </a:rPr>
              <a:t> de </a:t>
            </a:r>
            <a:r>
              <a:rPr lang="en-US" sz="1200" b="1" dirty="0" err="1">
                <a:solidFill>
                  <a:srgbClr val="0000FF"/>
                </a:solidFill>
              </a:rPr>
              <a:t>produse</a:t>
            </a:r>
            <a:r>
              <a:rPr lang="en-US" sz="1200" b="1" dirty="0">
                <a:solidFill>
                  <a:srgbClr val="0000FF"/>
                </a:solidFill>
              </a:rPr>
              <a:t> </a:t>
            </a:r>
            <a:r>
              <a:rPr lang="en-US" sz="1200" b="1" dirty="0" err="1">
                <a:solidFill>
                  <a:srgbClr val="0000FF"/>
                </a:solidFill>
              </a:rPr>
              <a:t>tehnice</a:t>
            </a:r>
            <a:r>
              <a:rPr lang="en-US" sz="1200" b="1" dirty="0">
                <a:solidFill>
                  <a:srgbClr val="0000FF"/>
                </a:solidFill>
              </a:rPr>
              <a:t> </a:t>
            </a:r>
            <a:r>
              <a:rPr lang="en-US" sz="1200" b="1" dirty="0" err="1">
                <a:solidFill>
                  <a:srgbClr val="0000FF"/>
                </a:solidFill>
              </a:rPr>
              <a:t>şi</a:t>
            </a:r>
            <a:r>
              <a:rPr lang="en-US" sz="1200" b="1" dirty="0">
                <a:solidFill>
                  <a:srgbClr val="0000FF"/>
                </a:solidFill>
              </a:rPr>
              <a:t> </a:t>
            </a:r>
            <a:r>
              <a:rPr lang="en-US" sz="1200" b="1" dirty="0" err="1">
                <a:solidFill>
                  <a:srgbClr val="0000FF"/>
                </a:solidFill>
              </a:rPr>
              <a:t>medicale</a:t>
            </a:r>
            <a:r>
              <a:rPr lang="en-US" sz="1200" b="1" dirty="0">
                <a:solidFill>
                  <a:srgbClr val="0000FF"/>
                </a:solidFill>
              </a:rPr>
              <a:t> (</a:t>
            </a:r>
            <a:r>
              <a:rPr lang="en-US" sz="1200" b="1" dirty="0" err="1">
                <a:solidFill>
                  <a:srgbClr val="0000FF"/>
                </a:solidFill>
              </a:rPr>
              <a:t>exclusiv</a:t>
            </a:r>
            <a:r>
              <a:rPr lang="en-US" sz="1200" b="1" dirty="0">
                <a:solidFill>
                  <a:srgbClr val="0000FF"/>
                </a:solidFill>
              </a:rPr>
              <a:t> TIC)</a:t>
            </a:r>
          </a:p>
          <a:p>
            <a:r>
              <a:rPr lang="en-US" sz="1200" b="1" dirty="0">
                <a:solidFill>
                  <a:schemeClr val="tx1"/>
                </a:solidFill>
              </a:rPr>
              <a:t>2434 </a:t>
            </a:r>
            <a:r>
              <a:rPr lang="en-US" sz="1200" b="1" dirty="0" err="1">
                <a:solidFill>
                  <a:schemeClr val="tx1"/>
                </a:solidFill>
              </a:rPr>
              <a:t>Specialişti</a:t>
            </a:r>
            <a:r>
              <a:rPr lang="en-US" sz="1200" b="1" dirty="0">
                <a:solidFill>
                  <a:schemeClr val="tx1"/>
                </a:solidFill>
              </a:rPr>
              <a:t> </a:t>
            </a:r>
            <a:r>
              <a:rPr lang="en-US" sz="1200" b="1" dirty="0" err="1">
                <a:solidFill>
                  <a:schemeClr val="tx1"/>
                </a:solidFill>
              </a:rPr>
              <a:t>în</a:t>
            </a:r>
            <a:r>
              <a:rPr lang="en-US" sz="1200" b="1" dirty="0">
                <a:solidFill>
                  <a:schemeClr val="tx1"/>
                </a:solidFill>
              </a:rPr>
              <a:t> </a:t>
            </a:r>
            <a:r>
              <a:rPr lang="en-US" sz="1200" b="1" dirty="0" err="1">
                <a:solidFill>
                  <a:schemeClr val="tx1"/>
                </a:solidFill>
              </a:rPr>
              <a:t>vânzarea</a:t>
            </a:r>
            <a:r>
              <a:rPr lang="en-US" sz="1200" b="1" dirty="0">
                <a:solidFill>
                  <a:schemeClr val="tx1"/>
                </a:solidFill>
              </a:rPr>
              <a:t> </a:t>
            </a:r>
            <a:r>
              <a:rPr lang="en-US" sz="1200" b="1" dirty="0" err="1">
                <a:solidFill>
                  <a:schemeClr val="tx1"/>
                </a:solidFill>
              </a:rPr>
              <a:t>produselor</a:t>
            </a:r>
            <a:r>
              <a:rPr lang="en-US" sz="1200" b="1" dirty="0">
                <a:solidFill>
                  <a:schemeClr val="tx1"/>
                </a:solidFill>
              </a:rPr>
              <a:t> de </a:t>
            </a:r>
            <a:r>
              <a:rPr lang="en-US" sz="1200" b="1" dirty="0" err="1">
                <a:solidFill>
                  <a:schemeClr val="tx1"/>
                </a:solidFill>
              </a:rPr>
              <a:t>tehnologia</a:t>
            </a:r>
            <a:r>
              <a:rPr lang="en-US" sz="1200" b="1" dirty="0">
                <a:solidFill>
                  <a:schemeClr val="tx1"/>
                </a:solidFill>
              </a:rPr>
              <a:t> </a:t>
            </a:r>
            <a:r>
              <a:rPr lang="en-US" sz="1200" b="1" dirty="0" err="1">
                <a:solidFill>
                  <a:schemeClr val="tx1"/>
                </a:solidFill>
              </a:rPr>
              <a:t>informaţiei</a:t>
            </a:r>
            <a:r>
              <a:rPr lang="en-US" sz="1200" b="1" dirty="0">
                <a:solidFill>
                  <a:schemeClr val="tx1"/>
                </a:solidFill>
              </a:rPr>
              <a:t> </a:t>
            </a:r>
            <a:r>
              <a:rPr lang="en-US" sz="1200" b="1" dirty="0" err="1">
                <a:solidFill>
                  <a:schemeClr val="tx1"/>
                </a:solidFill>
              </a:rPr>
              <a:t>şi</a:t>
            </a:r>
            <a:r>
              <a:rPr lang="en-US" sz="1200" b="1" dirty="0">
                <a:solidFill>
                  <a:schemeClr val="tx1"/>
                </a:solidFill>
              </a:rPr>
              <a:t> </a:t>
            </a:r>
            <a:r>
              <a:rPr lang="en-US" sz="1200" b="1" dirty="0" err="1">
                <a:solidFill>
                  <a:schemeClr val="tx1"/>
                </a:solidFill>
              </a:rPr>
              <a:t>comunicaţiilor</a:t>
            </a:r>
            <a:endParaRPr lang="en-US" sz="1200" b="1" dirty="0">
              <a:solidFill>
                <a:schemeClr val="tx1"/>
              </a:solidFill>
            </a:endParaRPr>
          </a:p>
          <a:p>
            <a:endParaRPr lang="en-US" sz="1200" dirty="0">
              <a:solidFill>
                <a:schemeClr val="tx1"/>
              </a:solidFill>
            </a:endParaRPr>
          </a:p>
        </p:txBody>
      </p:sp>
      <p:cxnSp>
        <p:nvCxnSpPr>
          <p:cNvPr id="13" name="Straight Arrow Connector 12"/>
          <p:cNvCxnSpPr/>
          <p:nvPr/>
        </p:nvCxnSpPr>
        <p:spPr>
          <a:xfrm>
            <a:off x="1691148" y="3812588"/>
            <a:ext cx="457200" cy="0"/>
          </a:xfrm>
          <a:prstGeom prst="straightConnector1">
            <a:avLst/>
          </a:prstGeom>
          <a:ln w="0">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51129" y="1701885"/>
            <a:ext cx="1192143" cy="5428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rgbClr val="7030A0"/>
                </a:solidFill>
              </a:rPr>
              <a:t>ISCED-F</a:t>
            </a:r>
            <a:endParaRPr lang="en-US" b="1" dirty="0">
              <a:solidFill>
                <a:srgbClr val="7030A0"/>
              </a:solidFill>
            </a:endParaRPr>
          </a:p>
        </p:txBody>
      </p:sp>
      <p:sp>
        <p:nvSpPr>
          <p:cNvPr id="20" name="Rectangle 19"/>
          <p:cNvSpPr/>
          <p:nvPr/>
        </p:nvSpPr>
        <p:spPr>
          <a:xfrm>
            <a:off x="5854707" y="777289"/>
            <a:ext cx="1792897" cy="5428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chemeClr val="tx1"/>
                </a:solidFill>
              </a:rPr>
              <a:t>Sarcini</a:t>
            </a:r>
          </a:p>
          <a:p>
            <a:pPr algn="ctr"/>
            <a:r>
              <a:rPr lang="ro-RO" sz="1600" b="1" dirty="0" smtClean="0">
                <a:solidFill>
                  <a:schemeClr val="tx1"/>
                </a:solidFill>
              </a:rPr>
              <a:t>ISCO-08</a:t>
            </a:r>
            <a:endParaRPr lang="ro-RO" sz="1600" b="1" dirty="0">
              <a:solidFill>
                <a:schemeClr val="tx1"/>
              </a:solidFill>
            </a:endParaRPr>
          </a:p>
        </p:txBody>
      </p:sp>
      <p:cxnSp>
        <p:nvCxnSpPr>
          <p:cNvPr id="25" name="Straight Arrow Connector 24"/>
          <p:cNvCxnSpPr/>
          <p:nvPr/>
        </p:nvCxnSpPr>
        <p:spPr>
          <a:xfrm>
            <a:off x="3968431" y="3803883"/>
            <a:ext cx="36576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161941" y="928081"/>
            <a:ext cx="1792897" cy="118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rgbClr val="7030A0"/>
                </a:solidFill>
              </a:rPr>
              <a:t>COR</a:t>
            </a:r>
          </a:p>
          <a:p>
            <a:r>
              <a:rPr lang="ro-RO" sz="1200" b="1" dirty="0" smtClean="0">
                <a:solidFill>
                  <a:srgbClr val="7030A0"/>
                </a:solidFill>
              </a:rPr>
              <a:t>24 </a:t>
            </a:r>
            <a:r>
              <a:rPr lang="ro-RO" sz="1200" b="1" dirty="0">
                <a:solidFill>
                  <a:srgbClr val="7030A0"/>
                </a:solidFill>
              </a:rPr>
              <a:t>– Specialiști în domeniul administrativ-comercial</a:t>
            </a:r>
          </a:p>
          <a:p>
            <a:r>
              <a:rPr lang="ro-RO" sz="1200" b="1" dirty="0" smtClean="0">
                <a:solidFill>
                  <a:srgbClr val="7030A0"/>
                </a:solidFill>
              </a:rPr>
              <a:t>243 </a:t>
            </a:r>
            <a:r>
              <a:rPr lang="ro-RO" sz="1200" b="1" dirty="0">
                <a:solidFill>
                  <a:srgbClr val="7030A0"/>
                </a:solidFill>
              </a:rPr>
              <a:t>– Specialiști în </a:t>
            </a:r>
            <a:r>
              <a:rPr lang="ro-RO" sz="1200" b="1" dirty="0" smtClean="0">
                <a:solidFill>
                  <a:srgbClr val="7030A0"/>
                </a:solidFill>
              </a:rPr>
              <a:t>vânzări, marketing și relații publice</a:t>
            </a:r>
            <a:endParaRPr lang="ro-RO" sz="1200" b="1" dirty="0">
              <a:solidFill>
                <a:schemeClr val="tx1"/>
              </a:solidFill>
            </a:endParaRPr>
          </a:p>
        </p:txBody>
      </p:sp>
    </p:spTree>
    <p:extLst>
      <p:ext uri="{BB962C8B-B14F-4D97-AF65-F5344CB8AC3E}">
        <p14:creationId xmlns:p14="http://schemas.microsoft.com/office/powerpoint/2010/main" val="11815642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E50D555-AD09-4184-8F27-884809BFB095}" type="slidenum">
              <a:rPr lang="en-US" smtClean="0"/>
              <a:t>22</a:t>
            </a:fld>
            <a:endParaRPr lang="en-US"/>
          </a:p>
        </p:txBody>
      </p:sp>
      <p:sp>
        <p:nvSpPr>
          <p:cNvPr id="5" name="Rectangle 4"/>
          <p:cNvSpPr/>
          <p:nvPr/>
        </p:nvSpPr>
        <p:spPr>
          <a:xfrm>
            <a:off x="251129" y="2426675"/>
            <a:ext cx="1440019" cy="27544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200" b="1" dirty="0">
                <a:solidFill>
                  <a:schemeClr val="tx1"/>
                </a:solidFill>
              </a:rPr>
              <a:t>04 Afaceri, </a:t>
            </a:r>
            <a:r>
              <a:rPr lang="ro-RO" sz="1200" b="1" dirty="0" err="1">
                <a:solidFill>
                  <a:schemeClr val="tx1"/>
                </a:solidFill>
              </a:rPr>
              <a:t>administraţie</a:t>
            </a:r>
            <a:r>
              <a:rPr lang="ro-RO" sz="1200" b="1" dirty="0">
                <a:solidFill>
                  <a:schemeClr val="tx1"/>
                </a:solidFill>
              </a:rPr>
              <a:t> </a:t>
            </a:r>
            <a:r>
              <a:rPr lang="ro-RO" sz="1200" b="1" dirty="0" err="1">
                <a:solidFill>
                  <a:schemeClr val="tx1"/>
                </a:solidFill>
              </a:rPr>
              <a:t>şi</a:t>
            </a:r>
            <a:r>
              <a:rPr lang="ro-RO" sz="1200" b="1" dirty="0">
                <a:solidFill>
                  <a:schemeClr val="tx1"/>
                </a:solidFill>
              </a:rPr>
              <a:t> </a:t>
            </a:r>
            <a:r>
              <a:rPr lang="ro-RO" sz="1200" b="1" dirty="0" smtClean="0">
                <a:solidFill>
                  <a:schemeClr val="tx1"/>
                </a:solidFill>
              </a:rPr>
              <a:t>drept</a:t>
            </a:r>
          </a:p>
          <a:p>
            <a:endParaRPr lang="ro-RO" sz="1200" b="1" dirty="0" smtClean="0">
              <a:solidFill>
                <a:schemeClr val="tx1"/>
              </a:solidFill>
            </a:endParaRPr>
          </a:p>
          <a:p>
            <a:r>
              <a:rPr lang="ro-RO" sz="1200" b="1" dirty="0">
                <a:solidFill>
                  <a:schemeClr val="tx1"/>
                </a:solidFill>
              </a:rPr>
              <a:t>041 Afaceri </a:t>
            </a:r>
            <a:r>
              <a:rPr lang="ro-RO" sz="1200" b="1" dirty="0" err="1">
                <a:solidFill>
                  <a:schemeClr val="tx1"/>
                </a:solidFill>
              </a:rPr>
              <a:t>şi</a:t>
            </a:r>
            <a:r>
              <a:rPr lang="ro-RO" sz="1200" b="1" dirty="0">
                <a:solidFill>
                  <a:schemeClr val="tx1"/>
                </a:solidFill>
              </a:rPr>
              <a:t> </a:t>
            </a:r>
            <a:r>
              <a:rPr lang="ro-RO" sz="1200" b="1" dirty="0" err="1" smtClean="0">
                <a:solidFill>
                  <a:schemeClr val="tx1"/>
                </a:solidFill>
              </a:rPr>
              <a:t>administraţie</a:t>
            </a:r>
            <a:endParaRPr lang="ro-RO" sz="1200" b="1" dirty="0" smtClean="0">
              <a:solidFill>
                <a:schemeClr val="tx1"/>
              </a:solidFill>
            </a:endParaRPr>
          </a:p>
          <a:p>
            <a:endParaRPr lang="ro-RO" sz="1200" b="1" dirty="0" smtClean="0">
              <a:solidFill>
                <a:schemeClr val="tx1"/>
              </a:solidFill>
            </a:endParaRPr>
          </a:p>
          <a:p>
            <a:r>
              <a:rPr lang="ro-RO" sz="1200" b="1" dirty="0">
                <a:solidFill>
                  <a:srgbClr val="0000FF"/>
                </a:solidFill>
              </a:rPr>
              <a:t>0416 Vânzarea cu ridicata </a:t>
            </a:r>
            <a:r>
              <a:rPr lang="ro-RO" sz="1200" b="1" dirty="0" err="1">
                <a:solidFill>
                  <a:srgbClr val="0000FF"/>
                </a:solidFill>
              </a:rPr>
              <a:t>şi</a:t>
            </a:r>
            <a:r>
              <a:rPr lang="ro-RO" sz="1200" b="1" dirty="0">
                <a:solidFill>
                  <a:srgbClr val="0000FF"/>
                </a:solidFill>
              </a:rPr>
              <a:t> cu </a:t>
            </a:r>
            <a:r>
              <a:rPr lang="ro-RO" sz="1200" b="1" dirty="0" smtClean="0">
                <a:solidFill>
                  <a:srgbClr val="0000FF"/>
                </a:solidFill>
              </a:rPr>
              <a:t>amănuntul</a:t>
            </a:r>
            <a:r>
              <a:rPr lang="en-US" sz="1200" b="1" dirty="0" smtClean="0">
                <a:solidFill>
                  <a:srgbClr val="0000FF"/>
                </a:solidFill>
              </a:rPr>
              <a:t> (</a:t>
            </a:r>
            <a:r>
              <a:rPr lang="en-US" sz="1200" b="1" dirty="0" err="1" smtClean="0">
                <a:solidFill>
                  <a:srgbClr val="0000FF"/>
                </a:solidFill>
              </a:rPr>
              <a:t>comert</a:t>
            </a:r>
            <a:r>
              <a:rPr lang="en-US" sz="1200" b="1" dirty="0" smtClean="0">
                <a:solidFill>
                  <a:srgbClr val="0000FF"/>
                </a:solidFill>
              </a:rPr>
              <a:t>)</a:t>
            </a:r>
            <a:endParaRPr lang="en-US" sz="1200" b="1" dirty="0">
              <a:solidFill>
                <a:srgbClr val="0000FF"/>
              </a:solidFill>
            </a:endParaRPr>
          </a:p>
        </p:txBody>
      </p:sp>
      <p:sp>
        <p:nvSpPr>
          <p:cNvPr id="9" name="Rectangle 8"/>
          <p:cNvSpPr/>
          <p:nvPr/>
        </p:nvSpPr>
        <p:spPr>
          <a:xfrm>
            <a:off x="4412038" y="1320112"/>
            <a:ext cx="7465330" cy="49849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300" b="1" dirty="0" err="1" smtClean="0">
                <a:solidFill>
                  <a:srgbClr val="0000FF"/>
                </a:solidFill>
              </a:rPr>
              <a:t>Specialiştii</a:t>
            </a:r>
            <a:r>
              <a:rPr lang="ro-RO" sz="1300" b="1" dirty="0" smtClean="0">
                <a:solidFill>
                  <a:srgbClr val="0000FF"/>
                </a:solidFill>
              </a:rPr>
              <a:t> </a:t>
            </a:r>
            <a:r>
              <a:rPr lang="ro-RO" sz="1300" b="1" dirty="0">
                <a:solidFill>
                  <a:srgbClr val="0000FF"/>
                </a:solidFill>
              </a:rPr>
              <a:t>în vânzarea produselor de tehnologia </a:t>
            </a:r>
            <a:r>
              <a:rPr lang="ro-RO" sz="1300" b="1" dirty="0" err="1">
                <a:solidFill>
                  <a:srgbClr val="0000FF"/>
                </a:solidFill>
              </a:rPr>
              <a:t>informaţiei</a:t>
            </a:r>
            <a:r>
              <a:rPr lang="ro-RO" sz="1300" b="1" dirty="0">
                <a:solidFill>
                  <a:srgbClr val="0000FF"/>
                </a:solidFill>
              </a:rPr>
              <a:t> </a:t>
            </a:r>
            <a:r>
              <a:rPr lang="ro-RO" sz="1300" b="1" dirty="0" err="1">
                <a:solidFill>
                  <a:srgbClr val="0000FF"/>
                </a:solidFill>
              </a:rPr>
              <a:t>şi</a:t>
            </a:r>
            <a:r>
              <a:rPr lang="ro-RO" sz="1300" b="1" dirty="0">
                <a:solidFill>
                  <a:srgbClr val="0000FF"/>
                </a:solidFill>
              </a:rPr>
              <a:t> </a:t>
            </a:r>
            <a:r>
              <a:rPr lang="ro-RO" sz="1300" b="1" dirty="0" err="1">
                <a:solidFill>
                  <a:srgbClr val="0000FF"/>
                </a:solidFill>
              </a:rPr>
              <a:t>comunicaţiilor</a:t>
            </a:r>
            <a:r>
              <a:rPr lang="ro-RO" sz="1300" b="1" dirty="0">
                <a:solidFill>
                  <a:srgbClr val="0000FF"/>
                </a:solidFill>
              </a:rPr>
              <a:t> (TIC</a:t>
            </a:r>
            <a:r>
              <a:rPr lang="ro-RO" sz="1300" b="1" dirty="0" smtClean="0">
                <a:solidFill>
                  <a:srgbClr val="0000FF"/>
                </a:solidFill>
              </a:rPr>
              <a:t>) </a:t>
            </a:r>
            <a:r>
              <a:rPr lang="ro-RO" sz="1300" dirty="0" smtClean="0">
                <a:solidFill>
                  <a:schemeClr val="tx1"/>
                </a:solidFill>
              </a:rPr>
              <a:t>se </a:t>
            </a:r>
            <a:r>
              <a:rPr lang="ro-RO" sz="1300" dirty="0">
                <a:solidFill>
                  <a:schemeClr val="tx1"/>
                </a:solidFill>
              </a:rPr>
              <a:t>ocupă cu activitatea de vânzare cu ridicata a componentelor de calculator, </a:t>
            </a:r>
            <a:r>
              <a:rPr lang="ro-RO" sz="1300" dirty="0" smtClean="0">
                <a:solidFill>
                  <a:schemeClr val="tx1"/>
                </a:solidFill>
              </a:rPr>
              <a:t>a programelor </a:t>
            </a:r>
            <a:r>
              <a:rPr lang="ro-RO" sz="1300" dirty="0">
                <a:solidFill>
                  <a:schemeClr val="tx1"/>
                </a:solidFill>
              </a:rPr>
              <a:t>de calculator </a:t>
            </a:r>
            <a:r>
              <a:rPr lang="ro-RO" sz="1300" dirty="0" err="1">
                <a:solidFill>
                  <a:schemeClr val="tx1"/>
                </a:solidFill>
              </a:rPr>
              <a:t>şi</a:t>
            </a:r>
            <a:r>
              <a:rPr lang="ro-RO" sz="1300" dirty="0">
                <a:solidFill>
                  <a:schemeClr val="tx1"/>
                </a:solidFill>
              </a:rPr>
              <a:t> a altor bunuri </a:t>
            </a:r>
            <a:r>
              <a:rPr lang="ro-RO" sz="1300" dirty="0" err="1">
                <a:solidFill>
                  <a:schemeClr val="tx1"/>
                </a:solidFill>
              </a:rPr>
              <a:t>şi</a:t>
            </a:r>
            <a:r>
              <a:rPr lang="ro-RO" sz="1300" dirty="0">
                <a:solidFill>
                  <a:schemeClr val="tx1"/>
                </a:solidFill>
              </a:rPr>
              <a:t> servicii privind tehnologia </a:t>
            </a:r>
            <a:r>
              <a:rPr lang="ro-RO" sz="1300" dirty="0" err="1" smtClean="0">
                <a:solidFill>
                  <a:schemeClr val="tx1"/>
                </a:solidFill>
              </a:rPr>
              <a:t>informaţiei</a:t>
            </a:r>
            <a:r>
              <a:rPr lang="ro-RO" sz="1300" dirty="0" smtClean="0">
                <a:solidFill>
                  <a:schemeClr val="tx1"/>
                </a:solidFill>
              </a:rPr>
              <a:t> </a:t>
            </a:r>
            <a:r>
              <a:rPr lang="ro-RO" sz="1300" dirty="0" err="1" smtClean="0">
                <a:solidFill>
                  <a:schemeClr val="tx1"/>
                </a:solidFill>
              </a:rPr>
              <a:t>şi</a:t>
            </a:r>
            <a:r>
              <a:rPr lang="ro-RO" sz="1300" dirty="0" smtClean="0">
                <a:solidFill>
                  <a:schemeClr val="tx1"/>
                </a:solidFill>
              </a:rPr>
              <a:t> </a:t>
            </a:r>
            <a:r>
              <a:rPr lang="ro-RO" sz="1300" dirty="0" err="1">
                <a:solidFill>
                  <a:schemeClr val="tx1"/>
                </a:solidFill>
              </a:rPr>
              <a:t>comunicaţiilor</a:t>
            </a:r>
            <a:r>
              <a:rPr lang="ro-RO" sz="1300" dirty="0">
                <a:solidFill>
                  <a:schemeClr val="tx1"/>
                </a:solidFill>
              </a:rPr>
              <a:t>, inclusiv echipamentele, </a:t>
            </a:r>
            <a:r>
              <a:rPr lang="ro-RO" sz="1300" dirty="0" err="1">
                <a:solidFill>
                  <a:schemeClr val="tx1"/>
                </a:solidFill>
              </a:rPr>
              <a:t>şi</a:t>
            </a:r>
            <a:r>
              <a:rPr lang="ro-RO" sz="1300" dirty="0">
                <a:solidFill>
                  <a:schemeClr val="tx1"/>
                </a:solidFill>
              </a:rPr>
              <a:t> furnizează </a:t>
            </a:r>
            <a:r>
              <a:rPr lang="ro-RO" sz="1300" dirty="0" err="1">
                <a:solidFill>
                  <a:schemeClr val="tx1"/>
                </a:solidFill>
              </a:rPr>
              <a:t>informaţii</a:t>
            </a:r>
            <a:r>
              <a:rPr lang="ro-RO" sz="1300" dirty="0">
                <a:solidFill>
                  <a:schemeClr val="tx1"/>
                </a:solidFill>
              </a:rPr>
              <a:t> specializate, </a:t>
            </a:r>
            <a:r>
              <a:rPr lang="ro-RO" sz="1300" dirty="0" smtClean="0">
                <a:solidFill>
                  <a:schemeClr val="tx1"/>
                </a:solidFill>
              </a:rPr>
              <a:t>în </a:t>
            </a:r>
            <a:r>
              <a:rPr lang="ro-RO" sz="1300" dirty="0" err="1" smtClean="0">
                <a:solidFill>
                  <a:schemeClr val="tx1"/>
                </a:solidFill>
              </a:rPr>
              <a:t>funcţie</a:t>
            </a:r>
            <a:r>
              <a:rPr lang="ro-RO" sz="1300" dirty="0" smtClean="0">
                <a:solidFill>
                  <a:schemeClr val="tx1"/>
                </a:solidFill>
              </a:rPr>
              <a:t> </a:t>
            </a:r>
            <a:r>
              <a:rPr lang="ro-RO" sz="1300" dirty="0">
                <a:solidFill>
                  <a:schemeClr val="tx1"/>
                </a:solidFill>
              </a:rPr>
              <a:t>de </a:t>
            </a:r>
            <a:r>
              <a:rPr lang="ro-RO" sz="1300" dirty="0" err="1">
                <a:solidFill>
                  <a:schemeClr val="tx1"/>
                </a:solidFill>
              </a:rPr>
              <a:t>cerinţe</a:t>
            </a:r>
            <a:r>
              <a:rPr lang="ro-RO" sz="1300" dirty="0" smtClean="0">
                <a:solidFill>
                  <a:schemeClr val="tx1"/>
                </a:solidFill>
              </a:rPr>
              <a:t>.</a:t>
            </a:r>
          </a:p>
          <a:p>
            <a:endParaRPr lang="ro-RO" sz="1300" dirty="0">
              <a:solidFill>
                <a:schemeClr val="tx1"/>
              </a:solidFill>
            </a:endParaRPr>
          </a:p>
          <a:p>
            <a:r>
              <a:rPr lang="en-US" sz="1300" dirty="0" smtClean="0">
                <a:solidFill>
                  <a:schemeClr val="tx1"/>
                </a:solidFill>
              </a:rPr>
              <a:t>Sarcinile </a:t>
            </a:r>
            <a:r>
              <a:rPr lang="en-US" sz="1300" dirty="0" err="1">
                <a:solidFill>
                  <a:schemeClr val="tx1"/>
                </a:solidFill>
              </a:rPr>
              <a:t>includ</a:t>
            </a:r>
            <a:r>
              <a:rPr lang="en-US" sz="1300" dirty="0">
                <a:solidFill>
                  <a:schemeClr val="tx1"/>
                </a:solidFill>
              </a:rPr>
              <a:t> -</a:t>
            </a:r>
          </a:p>
          <a:p>
            <a:r>
              <a:rPr lang="en-US" sz="1300" dirty="0">
                <a:solidFill>
                  <a:schemeClr val="tx1"/>
                </a:solidFill>
              </a:rPr>
              <a:t>(a) </a:t>
            </a:r>
            <a:r>
              <a:rPr lang="en-US" sz="1300" dirty="0" err="1">
                <a:solidFill>
                  <a:schemeClr val="tx1"/>
                </a:solidFill>
              </a:rPr>
              <a:t>solicitarea</a:t>
            </a:r>
            <a:r>
              <a:rPr lang="en-US" sz="1300" dirty="0">
                <a:solidFill>
                  <a:schemeClr val="tx1"/>
                </a:solidFill>
              </a:rPr>
              <a:t> de </a:t>
            </a:r>
            <a:r>
              <a:rPr lang="en-US" sz="1300" dirty="0" err="1">
                <a:solidFill>
                  <a:schemeClr val="tx1"/>
                </a:solidFill>
              </a:rPr>
              <a:t>comenzi</a:t>
            </a:r>
            <a:r>
              <a:rPr lang="en-US" sz="1300" dirty="0">
                <a:solidFill>
                  <a:schemeClr val="tx1"/>
                </a:solidFill>
              </a:rPr>
              <a:t> </a:t>
            </a:r>
            <a:r>
              <a:rPr lang="en-US" sz="1300" dirty="0" err="1">
                <a:solidFill>
                  <a:schemeClr val="tx1"/>
                </a:solidFill>
              </a:rPr>
              <a:t>și</a:t>
            </a:r>
            <a:r>
              <a:rPr lang="en-US" sz="1300" dirty="0">
                <a:solidFill>
                  <a:schemeClr val="tx1"/>
                </a:solidFill>
              </a:rPr>
              <a:t> </a:t>
            </a:r>
            <a:r>
              <a:rPr lang="en-US" sz="1300" dirty="0" err="1">
                <a:solidFill>
                  <a:schemeClr val="tx1"/>
                </a:solidFill>
              </a:rPr>
              <a:t>vînzarea</a:t>
            </a:r>
            <a:r>
              <a:rPr lang="en-US" sz="1300" dirty="0">
                <a:solidFill>
                  <a:schemeClr val="tx1"/>
                </a:solidFill>
              </a:rPr>
              <a:t> de </a:t>
            </a:r>
            <a:r>
              <a:rPr lang="en-US" sz="1300" dirty="0" err="1">
                <a:solidFill>
                  <a:schemeClr val="tx1"/>
                </a:solidFill>
              </a:rPr>
              <a:t>bunuri</a:t>
            </a:r>
            <a:r>
              <a:rPr lang="en-US" sz="1300" dirty="0">
                <a:solidFill>
                  <a:schemeClr val="tx1"/>
                </a:solidFill>
              </a:rPr>
              <a:t> </a:t>
            </a:r>
            <a:r>
              <a:rPr lang="en-US" sz="1300" dirty="0" err="1">
                <a:solidFill>
                  <a:schemeClr val="tx1"/>
                </a:solidFill>
              </a:rPr>
              <a:t>în</a:t>
            </a:r>
            <a:r>
              <a:rPr lang="en-US" sz="1300" dirty="0">
                <a:solidFill>
                  <a:schemeClr val="tx1"/>
                </a:solidFill>
              </a:rPr>
              <a:t> </a:t>
            </a:r>
            <a:r>
              <a:rPr lang="en-US" sz="1300" dirty="0" err="1">
                <a:solidFill>
                  <a:schemeClr val="tx1"/>
                </a:solidFill>
              </a:rPr>
              <a:t>unități</a:t>
            </a:r>
            <a:r>
              <a:rPr lang="en-US" sz="1300" dirty="0">
                <a:solidFill>
                  <a:schemeClr val="tx1"/>
                </a:solidFill>
              </a:rPr>
              <a:t> de </a:t>
            </a:r>
            <a:r>
              <a:rPr lang="en-US" sz="1300" dirty="0" err="1">
                <a:solidFill>
                  <a:schemeClr val="tx1"/>
                </a:solidFill>
              </a:rPr>
              <a:t>comerț</a:t>
            </a:r>
            <a:r>
              <a:rPr lang="en-US" sz="1300" dirty="0">
                <a:solidFill>
                  <a:schemeClr val="tx1"/>
                </a:solidFill>
              </a:rPr>
              <a:t> cu </a:t>
            </a:r>
            <a:r>
              <a:rPr lang="en-US" sz="1300" dirty="0" err="1">
                <a:solidFill>
                  <a:schemeClr val="tx1"/>
                </a:solidFill>
              </a:rPr>
              <a:t>amănuntul</a:t>
            </a:r>
            <a:r>
              <a:rPr lang="en-US" sz="1300" dirty="0">
                <a:solidFill>
                  <a:schemeClr val="tx1"/>
                </a:solidFill>
              </a:rPr>
              <a:t>, industrial, </a:t>
            </a:r>
            <a:r>
              <a:rPr lang="en-US" sz="1300" dirty="0" err="1">
                <a:solidFill>
                  <a:schemeClr val="tx1"/>
                </a:solidFill>
              </a:rPr>
              <a:t>angro</a:t>
            </a:r>
            <a:r>
              <a:rPr lang="en-US" sz="1300" dirty="0">
                <a:solidFill>
                  <a:schemeClr val="tx1"/>
                </a:solidFill>
              </a:rPr>
              <a:t> </a:t>
            </a:r>
            <a:r>
              <a:rPr lang="en-US" sz="1300" dirty="0" err="1">
                <a:solidFill>
                  <a:schemeClr val="tx1"/>
                </a:solidFill>
              </a:rPr>
              <a:t>și</a:t>
            </a:r>
            <a:r>
              <a:rPr lang="en-US" sz="1300" dirty="0">
                <a:solidFill>
                  <a:schemeClr val="tx1"/>
                </a:solidFill>
              </a:rPr>
              <a:t> </a:t>
            </a:r>
            <a:r>
              <a:rPr lang="en-US" sz="1300" dirty="0" err="1">
                <a:solidFill>
                  <a:schemeClr val="tx1"/>
                </a:solidFill>
              </a:rPr>
              <a:t>alte</a:t>
            </a:r>
            <a:r>
              <a:rPr lang="en-US" sz="1300" dirty="0">
                <a:solidFill>
                  <a:schemeClr val="tx1"/>
                </a:solidFill>
              </a:rPr>
              <a:t> </a:t>
            </a:r>
            <a:r>
              <a:rPr lang="en-US" sz="1300" dirty="0" err="1">
                <a:solidFill>
                  <a:schemeClr val="tx1"/>
                </a:solidFill>
              </a:rPr>
              <a:t>unități</a:t>
            </a:r>
            <a:r>
              <a:rPr lang="en-US" sz="1300" dirty="0">
                <a:solidFill>
                  <a:schemeClr val="tx1"/>
                </a:solidFill>
              </a:rPr>
              <a:t>;</a:t>
            </a:r>
          </a:p>
          <a:p>
            <a:r>
              <a:rPr lang="en-US" sz="1300" dirty="0">
                <a:solidFill>
                  <a:schemeClr val="tx1"/>
                </a:solidFill>
              </a:rPr>
              <a:t>(b) </a:t>
            </a:r>
            <a:r>
              <a:rPr lang="en-US" sz="1300" dirty="0" err="1">
                <a:solidFill>
                  <a:schemeClr val="tx1"/>
                </a:solidFill>
              </a:rPr>
              <a:t>vânzarea</a:t>
            </a:r>
            <a:r>
              <a:rPr lang="en-US" sz="1300" dirty="0">
                <a:solidFill>
                  <a:schemeClr val="tx1"/>
                </a:solidFill>
              </a:rPr>
              <a:t> </a:t>
            </a:r>
            <a:r>
              <a:rPr lang="en-US" sz="1300" dirty="0" err="1">
                <a:solidFill>
                  <a:schemeClr val="tx1"/>
                </a:solidFill>
              </a:rPr>
              <a:t>echipamentelor</a:t>
            </a:r>
            <a:r>
              <a:rPr lang="en-US" sz="1300" dirty="0">
                <a:solidFill>
                  <a:schemeClr val="tx1"/>
                </a:solidFill>
              </a:rPr>
              <a:t> </a:t>
            </a:r>
            <a:r>
              <a:rPr lang="en-US" sz="1300" dirty="0" err="1">
                <a:solidFill>
                  <a:schemeClr val="tx1"/>
                </a:solidFill>
              </a:rPr>
              <a:t>tehnice</a:t>
            </a:r>
            <a:r>
              <a:rPr lang="en-US" sz="1300" dirty="0">
                <a:solidFill>
                  <a:schemeClr val="tx1"/>
                </a:solidFill>
              </a:rPr>
              <a:t>, a </a:t>
            </a:r>
            <a:r>
              <a:rPr lang="en-US" sz="1300" dirty="0" err="1">
                <a:solidFill>
                  <a:schemeClr val="tx1"/>
                </a:solidFill>
              </a:rPr>
              <a:t>bunurilor</a:t>
            </a:r>
            <a:r>
              <a:rPr lang="en-US" sz="1300" dirty="0">
                <a:solidFill>
                  <a:schemeClr val="tx1"/>
                </a:solidFill>
              </a:rPr>
              <a:t> </a:t>
            </a:r>
            <a:r>
              <a:rPr lang="en-US" sz="1300" dirty="0" err="1">
                <a:solidFill>
                  <a:schemeClr val="tx1"/>
                </a:solidFill>
              </a:rPr>
              <a:t>și</a:t>
            </a:r>
            <a:r>
              <a:rPr lang="en-US" sz="1300" dirty="0">
                <a:solidFill>
                  <a:schemeClr val="tx1"/>
                </a:solidFill>
              </a:rPr>
              <a:t> a </a:t>
            </a:r>
            <a:r>
              <a:rPr lang="en-US" sz="1300" dirty="0" err="1">
                <a:solidFill>
                  <a:schemeClr val="tx1"/>
                </a:solidFill>
              </a:rPr>
              <a:t>serviciilor</a:t>
            </a:r>
            <a:r>
              <a:rPr lang="en-US" sz="1300" dirty="0">
                <a:solidFill>
                  <a:schemeClr val="tx1"/>
                </a:solidFill>
              </a:rPr>
              <a:t> </a:t>
            </a:r>
            <a:r>
              <a:rPr lang="en-US" sz="1300" dirty="0" err="1">
                <a:solidFill>
                  <a:schemeClr val="tx1"/>
                </a:solidFill>
              </a:rPr>
              <a:t>conexe</a:t>
            </a:r>
            <a:r>
              <a:rPr lang="en-US" sz="1300" dirty="0">
                <a:solidFill>
                  <a:schemeClr val="tx1"/>
                </a:solidFill>
              </a:rPr>
              <a:t> </a:t>
            </a:r>
            <a:r>
              <a:rPr lang="en-US" sz="1300" dirty="0" err="1">
                <a:solidFill>
                  <a:schemeClr val="tx1"/>
                </a:solidFill>
              </a:rPr>
              <a:t>întreprinderilor</a:t>
            </a:r>
            <a:r>
              <a:rPr lang="en-US" sz="1300" dirty="0">
                <a:solidFill>
                  <a:schemeClr val="tx1"/>
                </a:solidFill>
              </a:rPr>
              <a:t> </a:t>
            </a:r>
            <a:r>
              <a:rPr lang="en-US" sz="1300" dirty="0" err="1">
                <a:solidFill>
                  <a:schemeClr val="tx1"/>
                </a:solidFill>
              </a:rPr>
              <a:t>sau</a:t>
            </a:r>
            <a:r>
              <a:rPr lang="en-US" sz="1300" dirty="0">
                <a:solidFill>
                  <a:schemeClr val="tx1"/>
                </a:solidFill>
              </a:rPr>
              <a:t> </a:t>
            </a:r>
            <a:r>
              <a:rPr lang="en-US" sz="1300" dirty="0" err="1">
                <a:solidFill>
                  <a:schemeClr val="tx1"/>
                </a:solidFill>
              </a:rPr>
              <a:t>persoanelor</a:t>
            </a:r>
            <a:r>
              <a:rPr lang="en-US" sz="1300" dirty="0">
                <a:solidFill>
                  <a:schemeClr val="tx1"/>
                </a:solidFill>
              </a:rPr>
              <a:t> </a:t>
            </a:r>
            <a:r>
              <a:rPr lang="en-US" sz="1300" dirty="0" err="1">
                <a:solidFill>
                  <a:schemeClr val="tx1"/>
                </a:solidFill>
              </a:rPr>
              <a:t>fizice</a:t>
            </a:r>
            <a:r>
              <a:rPr lang="en-US" sz="1300" dirty="0">
                <a:solidFill>
                  <a:schemeClr val="tx1"/>
                </a:solidFill>
              </a:rPr>
              <a:t>;</a:t>
            </a:r>
          </a:p>
          <a:p>
            <a:r>
              <a:rPr lang="en-US" sz="1300" dirty="0">
                <a:solidFill>
                  <a:schemeClr val="tx1"/>
                </a:solidFill>
              </a:rPr>
              <a:t>(c) </a:t>
            </a:r>
            <a:r>
              <a:rPr lang="en-US" sz="1300" dirty="0" err="1">
                <a:solidFill>
                  <a:schemeClr val="tx1"/>
                </a:solidFill>
              </a:rPr>
              <a:t>discutarea</a:t>
            </a:r>
            <a:r>
              <a:rPr lang="en-US" sz="1300" dirty="0">
                <a:solidFill>
                  <a:schemeClr val="tx1"/>
                </a:solidFill>
              </a:rPr>
              <a:t> </a:t>
            </a:r>
            <a:r>
              <a:rPr lang="en-US" sz="1300" dirty="0" err="1">
                <a:solidFill>
                  <a:schemeClr val="tx1"/>
                </a:solidFill>
              </a:rPr>
              <a:t>nevoilor</a:t>
            </a:r>
            <a:r>
              <a:rPr lang="en-US" sz="1300" dirty="0">
                <a:solidFill>
                  <a:schemeClr val="tx1"/>
                </a:solidFill>
              </a:rPr>
              <a:t> </a:t>
            </a:r>
            <a:r>
              <a:rPr lang="en-US" sz="1300" dirty="0" err="1">
                <a:solidFill>
                  <a:schemeClr val="tx1"/>
                </a:solidFill>
              </a:rPr>
              <a:t>clienților</a:t>
            </a:r>
            <a:r>
              <a:rPr lang="en-US" sz="1300" dirty="0">
                <a:solidFill>
                  <a:schemeClr val="tx1"/>
                </a:solidFill>
              </a:rPr>
              <a:t> </a:t>
            </a:r>
            <a:r>
              <a:rPr lang="en-US" sz="1300" dirty="0" err="1">
                <a:solidFill>
                  <a:schemeClr val="tx1"/>
                </a:solidFill>
              </a:rPr>
              <a:t>noi</a:t>
            </a:r>
            <a:r>
              <a:rPr lang="en-US" sz="1300" dirty="0">
                <a:solidFill>
                  <a:schemeClr val="tx1"/>
                </a:solidFill>
              </a:rPr>
              <a:t> </a:t>
            </a:r>
            <a:r>
              <a:rPr lang="en-US" sz="1300" dirty="0" err="1">
                <a:solidFill>
                  <a:schemeClr val="tx1"/>
                </a:solidFill>
              </a:rPr>
              <a:t>și</a:t>
            </a:r>
            <a:r>
              <a:rPr lang="en-US" sz="1300" dirty="0">
                <a:solidFill>
                  <a:schemeClr val="tx1"/>
                </a:solidFill>
              </a:rPr>
              <a:t> </a:t>
            </a:r>
            <a:r>
              <a:rPr lang="en-US" sz="1300" dirty="0" err="1">
                <a:solidFill>
                  <a:schemeClr val="tx1"/>
                </a:solidFill>
              </a:rPr>
              <a:t>existenți</a:t>
            </a:r>
            <a:r>
              <a:rPr lang="en-US" sz="1300" dirty="0">
                <a:solidFill>
                  <a:schemeClr val="tx1"/>
                </a:solidFill>
              </a:rPr>
              <a:t> </a:t>
            </a:r>
            <a:r>
              <a:rPr lang="en-US" sz="1300" dirty="0" err="1">
                <a:solidFill>
                  <a:schemeClr val="tx1"/>
                </a:solidFill>
              </a:rPr>
              <a:t>și</a:t>
            </a:r>
            <a:r>
              <a:rPr lang="en-US" sz="1300" dirty="0">
                <a:solidFill>
                  <a:schemeClr val="tx1"/>
                </a:solidFill>
              </a:rPr>
              <a:t> </a:t>
            </a:r>
            <a:r>
              <a:rPr lang="en-US" sz="1300" dirty="0" err="1">
                <a:solidFill>
                  <a:schemeClr val="tx1"/>
                </a:solidFill>
              </a:rPr>
              <a:t>furnizarea</a:t>
            </a:r>
            <a:r>
              <a:rPr lang="en-US" sz="1300" dirty="0">
                <a:solidFill>
                  <a:schemeClr val="tx1"/>
                </a:solidFill>
              </a:rPr>
              <a:t> de </a:t>
            </a:r>
            <a:r>
              <a:rPr lang="en-US" sz="1300" dirty="0" err="1">
                <a:solidFill>
                  <a:schemeClr val="tx1"/>
                </a:solidFill>
              </a:rPr>
              <a:t>informații</a:t>
            </a:r>
            <a:r>
              <a:rPr lang="en-US" sz="1300" dirty="0">
                <a:solidFill>
                  <a:schemeClr val="tx1"/>
                </a:solidFill>
              </a:rPr>
              <a:t> de </a:t>
            </a:r>
            <a:r>
              <a:rPr lang="en-US" sz="1300" dirty="0" err="1">
                <a:solidFill>
                  <a:schemeClr val="tx1"/>
                </a:solidFill>
              </a:rPr>
              <a:t>specialitate</a:t>
            </a:r>
            <a:r>
              <a:rPr lang="en-US" sz="1300" dirty="0">
                <a:solidFill>
                  <a:schemeClr val="tx1"/>
                </a:solidFill>
              </a:rPr>
              <a:t> cu </a:t>
            </a:r>
            <a:r>
              <a:rPr lang="en-US" sz="1300" dirty="0" err="1">
                <a:solidFill>
                  <a:schemeClr val="tx1"/>
                </a:solidFill>
              </a:rPr>
              <a:t>privire</a:t>
            </a:r>
            <a:r>
              <a:rPr lang="en-US" sz="1300" dirty="0">
                <a:solidFill>
                  <a:schemeClr val="tx1"/>
                </a:solidFill>
              </a:rPr>
              <a:t> la </a:t>
            </a:r>
            <a:r>
              <a:rPr lang="en-US" sz="1300" dirty="0" err="1">
                <a:solidFill>
                  <a:schemeClr val="tx1"/>
                </a:solidFill>
              </a:rPr>
              <a:t>modul</a:t>
            </a:r>
            <a:r>
              <a:rPr lang="en-US" sz="1300" dirty="0">
                <a:solidFill>
                  <a:schemeClr val="tx1"/>
                </a:solidFill>
              </a:rPr>
              <a:t> </a:t>
            </a:r>
            <a:r>
              <a:rPr lang="en-US" sz="1300" dirty="0" err="1">
                <a:solidFill>
                  <a:schemeClr val="tx1"/>
                </a:solidFill>
              </a:rPr>
              <a:t>în</a:t>
            </a:r>
            <a:r>
              <a:rPr lang="en-US" sz="1300" dirty="0">
                <a:solidFill>
                  <a:schemeClr val="tx1"/>
                </a:solidFill>
              </a:rPr>
              <a:t> care </a:t>
            </a:r>
            <a:r>
              <a:rPr lang="en-US" sz="1300" dirty="0" err="1">
                <a:solidFill>
                  <a:schemeClr val="tx1"/>
                </a:solidFill>
              </a:rPr>
              <a:t>anumite</a:t>
            </a:r>
            <a:r>
              <a:rPr lang="en-US" sz="1300" dirty="0">
                <a:solidFill>
                  <a:schemeClr val="tx1"/>
                </a:solidFill>
              </a:rPr>
              <a:t> </a:t>
            </a:r>
            <a:r>
              <a:rPr lang="en-US" sz="1300" dirty="0" err="1">
                <a:solidFill>
                  <a:schemeClr val="tx1"/>
                </a:solidFill>
              </a:rPr>
              <a:t>echipamente</a:t>
            </a:r>
            <a:r>
              <a:rPr lang="en-US" sz="1300" dirty="0">
                <a:solidFill>
                  <a:schemeClr val="tx1"/>
                </a:solidFill>
              </a:rPr>
              <a:t>, </a:t>
            </a:r>
            <a:r>
              <a:rPr lang="en-US" sz="1300" dirty="0" err="1">
                <a:solidFill>
                  <a:schemeClr val="tx1"/>
                </a:solidFill>
              </a:rPr>
              <a:t>bunuri</a:t>
            </a:r>
            <a:r>
              <a:rPr lang="en-US" sz="1300" dirty="0">
                <a:solidFill>
                  <a:schemeClr val="tx1"/>
                </a:solidFill>
              </a:rPr>
              <a:t> </a:t>
            </a:r>
            <a:r>
              <a:rPr lang="en-US" sz="1300" dirty="0" err="1">
                <a:solidFill>
                  <a:schemeClr val="tx1"/>
                </a:solidFill>
              </a:rPr>
              <a:t>și</a:t>
            </a:r>
            <a:r>
              <a:rPr lang="en-US" sz="1300" dirty="0">
                <a:solidFill>
                  <a:schemeClr val="tx1"/>
                </a:solidFill>
              </a:rPr>
              <a:t> </a:t>
            </a:r>
            <a:r>
              <a:rPr lang="en-US" sz="1300" dirty="0" err="1">
                <a:solidFill>
                  <a:schemeClr val="tx1"/>
                </a:solidFill>
              </a:rPr>
              <a:t>servicii</a:t>
            </a:r>
            <a:r>
              <a:rPr lang="en-US" sz="1300" dirty="0">
                <a:solidFill>
                  <a:schemeClr val="tx1"/>
                </a:solidFill>
              </a:rPr>
              <a:t> </a:t>
            </a:r>
            <a:r>
              <a:rPr lang="en-US" sz="1300" dirty="0" err="1">
                <a:solidFill>
                  <a:schemeClr val="tx1"/>
                </a:solidFill>
              </a:rPr>
              <a:t>îndeplinesc</a:t>
            </a:r>
            <a:r>
              <a:rPr lang="en-US" sz="1300" dirty="0">
                <a:solidFill>
                  <a:schemeClr val="tx1"/>
                </a:solidFill>
              </a:rPr>
              <a:t> </a:t>
            </a:r>
            <a:r>
              <a:rPr lang="en-US" sz="1300" dirty="0" err="1">
                <a:solidFill>
                  <a:schemeClr val="tx1"/>
                </a:solidFill>
              </a:rPr>
              <a:t>aceste</a:t>
            </a:r>
            <a:r>
              <a:rPr lang="en-US" sz="1300" dirty="0">
                <a:solidFill>
                  <a:schemeClr val="tx1"/>
                </a:solidFill>
              </a:rPr>
              <a:t> </a:t>
            </a:r>
            <a:r>
              <a:rPr lang="en-US" sz="1300" dirty="0" err="1">
                <a:solidFill>
                  <a:schemeClr val="tx1"/>
                </a:solidFill>
              </a:rPr>
              <a:t>nevoi</a:t>
            </a:r>
            <a:r>
              <a:rPr lang="en-US" sz="1300" dirty="0">
                <a:solidFill>
                  <a:schemeClr val="tx1"/>
                </a:solidFill>
              </a:rPr>
              <a:t>;</a:t>
            </a:r>
          </a:p>
          <a:p>
            <a:r>
              <a:rPr lang="en-US" sz="1300" dirty="0">
                <a:solidFill>
                  <a:schemeClr val="tx1"/>
                </a:solidFill>
              </a:rPr>
              <a:t>(d) </a:t>
            </a:r>
            <a:r>
              <a:rPr lang="en-US" sz="1300" dirty="0" err="1">
                <a:solidFill>
                  <a:schemeClr val="tx1"/>
                </a:solidFill>
              </a:rPr>
              <a:t>citarea</a:t>
            </a:r>
            <a:r>
              <a:rPr lang="en-US" sz="1300" dirty="0">
                <a:solidFill>
                  <a:schemeClr val="tx1"/>
                </a:solidFill>
              </a:rPr>
              <a:t> </a:t>
            </a:r>
            <a:r>
              <a:rPr lang="en-US" sz="1300" dirty="0" err="1">
                <a:solidFill>
                  <a:schemeClr val="tx1"/>
                </a:solidFill>
              </a:rPr>
              <a:t>și</a:t>
            </a:r>
            <a:r>
              <a:rPr lang="en-US" sz="1300" dirty="0">
                <a:solidFill>
                  <a:schemeClr val="tx1"/>
                </a:solidFill>
              </a:rPr>
              <a:t> </a:t>
            </a:r>
            <a:r>
              <a:rPr lang="en-US" sz="1300" dirty="0" err="1">
                <a:solidFill>
                  <a:schemeClr val="tx1"/>
                </a:solidFill>
              </a:rPr>
              <a:t>negocierea</a:t>
            </a:r>
            <a:r>
              <a:rPr lang="en-US" sz="1300" dirty="0">
                <a:solidFill>
                  <a:schemeClr val="tx1"/>
                </a:solidFill>
              </a:rPr>
              <a:t> </a:t>
            </a:r>
            <a:r>
              <a:rPr lang="en-US" sz="1300" dirty="0" err="1">
                <a:solidFill>
                  <a:schemeClr val="tx1"/>
                </a:solidFill>
              </a:rPr>
              <a:t>prețurilor</a:t>
            </a:r>
            <a:r>
              <a:rPr lang="en-US" sz="1300" dirty="0">
                <a:solidFill>
                  <a:schemeClr val="tx1"/>
                </a:solidFill>
              </a:rPr>
              <a:t> </a:t>
            </a:r>
            <a:r>
              <a:rPr lang="en-US" sz="1300" dirty="0" err="1">
                <a:solidFill>
                  <a:schemeClr val="tx1"/>
                </a:solidFill>
              </a:rPr>
              <a:t>și</a:t>
            </a:r>
            <a:r>
              <a:rPr lang="en-US" sz="1300" dirty="0">
                <a:solidFill>
                  <a:schemeClr val="tx1"/>
                </a:solidFill>
              </a:rPr>
              <a:t> a </a:t>
            </a:r>
            <a:r>
              <a:rPr lang="en-US" sz="1300" dirty="0" err="1">
                <a:solidFill>
                  <a:schemeClr val="tx1"/>
                </a:solidFill>
              </a:rPr>
              <a:t>termenilor</a:t>
            </a:r>
            <a:r>
              <a:rPr lang="en-US" sz="1300" dirty="0">
                <a:solidFill>
                  <a:schemeClr val="tx1"/>
                </a:solidFill>
              </a:rPr>
              <a:t> de </a:t>
            </a:r>
            <a:r>
              <a:rPr lang="en-US" sz="1300" dirty="0" err="1">
                <a:solidFill>
                  <a:schemeClr val="tx1"/>
                </a:solidFill>
              </a:rPr>
              <a:t>creditare</a:t>
            </a:r>
            <a:r>
              <a:rPr lang="en-US" sz="1300" dirty="0">
                <a:solidFill>
                  <a:schemeClr val="tx1"/>
                </a:solidFill>
              </a:rPr>
              <a:t> </a:t>
            </a:r>
            <a:r>
              <a:rPr lang="en-US" sz="1300" dirty="0" err="1">
                <a:solidFill>
                  <a:schemeClr val="tx1"/>
                </a:solidFill>
              </a:rPr>
              <a:t>și</a:t>
            </a:r>
            <a:r>
              <a:rPr lang="en-US" sz="1300" dirty="0">
                <a:solidFill>
                  <a:schemeClr val="tx1"/>
                </a:solidFill>
              </a:rPr>
              <a:t> </a:t>
            </a:r>
            <a:r>
              <a:rPr lang="en-US" sz="1300" dirty="0" err="1">
                <a:solidFill>
                  <a:schemeClr val="tx1"/>
                </a:solidFill>
              </a:rPr>
              <a:t>completarea</a:t>
            </a:r>
            <a:r>
              <a:rPr lang="en-US" sz="1300" dirty="0">
                <a:solidFill>
                  <a:schemeClr val="tx1"/>
                </a:solidFill>
              </a:rPr>
              <a:t> </a:t>
            </a:r>
            <a:r>
              <a:rPr lang="en-US" sz="1300" dirty="0" err="1">
                <a:solidFill>
                  <a:schemeClr val="tx1"/>
                </a:solidFill>
              </a:rPr>
              <a:t>contractelor</a:t>
            </a:r>
            <a:r>
              <a:rPr lang="en-US" sz="1300" dirty="0">
                <a:solidFill>
                  <a:schemeClr val="tx1"/>
                </a:solidFill>
              </a:rPr>
              <a:t> </a:t>
            </a:r>
            <a:r>
              <a:rPr lang="en-US" sz="1300" dirty="0" err="1">
                <a:solidFill>
                  <a:schemeClr val="tx1"/>
                </a:solidFill>
              </a:rPr>
              <a:t>și</a:t>
            </a:r>
            <a:r>
              <a:rPr lang="en-US" sz="1300" dirty="0">
                <a:solidFill>
                  <a:schemeClr val="tx1"/>
                </a:solidFill>
              </a:rPr>
              <a:t> a </a:t>
            </a:r>
            <a:r>
              <a:rPr lang="en-US" sz="1300" dirty="0" err="1">
                <a:solidFill>
                  <a:schemeClr val="tx1"/>
                </a:solidFill>
              </a:rPr>
              <a:t>ordinelor</a:t>
            </a:r>
            <a:r>
              <a:rPr lang="en-US" sz="1300" dirty="0">
                <a:solidFill>
                  <a:schemeClr val="tx1"/>
                </a:solidFill>
              </a:rPr>
              <a:t> de </a:t>
            </a:r>
            <a:r>
              <a:rPr lang="en-US" sz="1300" dirty="0" err="1">
                <a:solidFill>
                  <a:schemeClr val="tx1"/>
                </a:solidFill>
              </a:rPr>
              <a:t>înregistrare</a:t>
            </a:r>
            <a:r>
              <a:rPr lang="en-US" sz="1300" dirty="0">
                <a:solidFill>
                  <a:schemeClr val="tx1"/>
                </a:solidFill>
              </a:rPr>
              <a:t>;</a:t>
            </a:r>
          </a:p>
          <a:p>
            <a:r>
              <a:rPr lang="en-US" sz="1300" dirty="0">
                <a:solidFill>
                  <a:schemeClr val="tx1"/>
                </a:solidFill>
              </a:rPr>
              <a:t>(e) </a:t>
            </a:r>
            <a:r>
              <a:rPr lang="en-US" sz="1300" dirty="0" err="1">
                <a:solidFill>
                  <a:schemeClr val="tx1"/>
                </a:solidFill>
              </a:rPr>
              <a:t>actualizarea</a:t>
            </a:r>
            <a:r>
              <a:rPr lang="en-US" sz="1300" dirty="0">
                <a:solidFill>
                  <a:schemeClr val="tx1"/>
                </a:solidFill>
              </a:rPr>
              <a:t> </a:t>
            </a:r>
            <a:r>
              <a:rPr lang="en-US" sz="1300" dirty="0" err="1">
                <a:solidFill>
                  <a:schemeClr val="tx1"/>
                </a:solidFill>
              </a:rPr>
              <a:t>înregistrărilor</a:t>
            </a:r>
            <a:r>
              <a:rPr lang="en-US" sz="1300" dirty="0">
                <a:solidFill>
                  <a:schemeClr val="tx1"/>
                </a:solidFill>
              </a:rPr>
              <a:t> </a:t>
            </a:r>
            <a:r>
              <a:rPr lang="en-US" sz="1300" dirty="0" err="1">
                <a:solidFill>
                  <a:schemeClr val="tx1"/>
                </a:solidFill>
              </a:rPr>
              <a:t>clienților</a:t>
            </a:r>
            <a:r>
              <a:rPr lang="en-US" sz="1300" dirty="0">
                <a:solidFill>
                  <a:schemeClr val="tx1"/>
                </a:solidFill>
              </a:rPr>
              <a:t> </a:t>
            </a:r>
            <a:r>
              <a:rPr lang="en-US" sz="1300" dirty="0" err="1">
                <a:solidFill>
                  <a:schemeClr val="tx1"/>
                </a:solidFill>
              </a:rPr>
              <a:t>și</a:t>
            </a:r>
            <a:r>
              <a:rPr lang="en-US" sz="1300" dirty="0">
                <a:solidFill>
                  <a:schemeClr val="tx1"/>
                </a:solidFill>
              </a:rPr>
              <a:t> </a:t>
            </a:r>
            <a:r>
              <a:rPr lang="en-US" sz="1300" dirty="0" err="1">
                <a:solidFill>
                  <a:schemeClr val="tx1"/>
                </a:solidFill>
              </a:rPr>
              <a:t>pregătirea</a:t>
            </a:r>
            <a:r>
              <a:rPr lang="en-US" sz="1300" dirty="0">
                <a:solidFill>
                  <a:schemeClr val="tx1"/>
                </a:solidFill>
              </a:rPr>
              <a:t> </a:t>
            </a:r>
            <a:r>
              <a:rPr lang="en-US" sz="1300" dirty="0" err="1">
                <a:solidFill>
                  <a:schemeClr val="tx1"/>
                </a:solidFill>
              </a:rPr>
              <a:t>rapoartelor</a:t>
            </a:r>
            <a:r>
              <a:rPr lang="en-US" sz="1300" dirty="0">
                <a:solidFill>
                  <a:schemeClr val="tx1"/>
                </a:solidFill>
              </a:rPr>
              <a:t> de </a:t>
            </a:r>
            <a:r>
              <a:rPr lang="en-US" sz="1300" dirty="0" err="1">
                <a:solidFill>
                  <a:schemeClr val="tx1"/>
                </a:solidFill>
              </a:rPr>
              <a:t>vânzări</a:t>
            </a:r>
            <a:r>
              <a:rPr lang="en-US" sz="1300" dirty="0">
                <a:solidFill>
                  <a:schemeClr val="tx1"/>
                </a:solidFill>
              </a:rPr>
              <a:t>;</a:t>
            </a:r>
          </a:p>
          <a:p>
            <a:r>
              <a:rPr lang="en-US" sz="1300" dirty="0">
                <a:solidFill>
                  <a:schemeClr val="tx1"/>
                </a:solidFill>
              </a:rPr>
              <a:t>(f) </a:t>
            </a:r>
            <a:r>
              <a:rPr lang="en-US" sz="1300" dirty="0" err="1">
                <a:solidFill>
                  <a:schemeClr val="tx1"/>
                </a:solidFill>
              </a:rPr>
              <a:t>aranjarea</a:t>
            </a:r>
            <a:r>
              <a:rPr lang="en-US" sz="1300" dirty="0">
                <a:solidFill>
                  <a:schemeClr val="tx1"/>
                </a:solidFill>
              </a:rPr>
              <a:t> </a:t>
            </a:r>
            <a:r>
              <a:rPr lang="en-US" sz="1300" dirty="0" err="1">
                <a:solidFill>
                  <a:schemeClr val="tx1"/>
                </a:solidFill>
              </a:rPr>
              <a:t>livrării</a:t>
            </a:r>
            <a:r>
              <a:rPr lang="en-US" sz="1300" dirty="0">
                <a:solidFill>
                  <a:schemeClr val="tx1"/>
                </a:solidFill>
              </a:rPr>
              <a:t> de </a:t>
            </a:r>
            <a:r>
              <a:rPr lang="en-US" sz="1300" dirty="0" err="1">
                <a:solidFill>
                  <a:schemeClr val="tx1"/>
                </a:solidFill>
              </a:rPr>
              <a:t>bunuri</a:t>
            </a:r>
            <a:r>
              <a:rPr lang="en-US" sz="1300" dirty="0">
                <a:solidFill>
                  <a:schemeClr val="tx1"/>
                </a:solidFill>
              </a:rPr>
              <a:t>, </a:t>
            </a:r>
            <a:r>
              <a:rPr lang="en-US" sz="1300" dirty="0" err="1">
                <a:solidFill>
                  <a:schemeClr val="tx1"/>
                </a:solidFill>
              </a:rPr>
              <a:t>instalarea</a:t>
            </a:r>
            <a:r>
              <a:rPr lang="en-US" sz="1300" dirty="0">
                <a:solidFill>
                  <a:schemeClr val="tx1"/>
                </a:solidFill>
              </a:rPr>
              <a:t> </a:t>
            </a:r>
            <a:r>
              <a:rPr lang="en-US" sz="1300" dirty="0" err="1">
                <a:solidFill>
                  <a:schemeClr val="tx1"/>
                </a:solidFill>
              </a:rPr>
              <a:t>echipamentului</a:t>
            </a:r>
            <a:r>
              <a:rPr lang="en-US" sz="1300" dirty="0">
                <a:solidFill>
                  <a:schemeClr val="tx1"/>
                </a:solidFill>
              </a:rPr>
              <a:t> </a:t>
            </a:r>
            <a:r>
              <a:rPr lang="en-US" sz="1300" dirty="0" err="1">
                <a:solidFill>
                  <a:schemeClr val="tx1"/>
                </a:solidFill>
              </a:rPr>
              <a:t>și</a:t>
            </a:r>
            <a:r>
              <a:rPr lang="en-US" sz="1300" dirty="0">
                <a:solidFill>
                  <a:schemeClr val="tx1"/>
                </a:solidFill>
              </a:rPr>
              <a:t> </a:t>
            </a:r>
            <a:r>
              <a:rPr lang="en-US" sz="1300" dirty="0" err="1">
                <a:solidFill>
                  <a:schemeClr val="tx1"/>
                </a:solidFill>
              </a:rPr>
              <a:t>furnizarea</a:t>
            </a:r>
            <a:r>
              <a:rPr lang="en-US" sz="1300" dirty="0">
                <a:solidFill>
                  <a:schemeClr val="tx1"/>
                </a:solidFill>
              </a:rPr>
              <a:t> de </a:t>
            </a:r>
            <a:r>
              <a:rPr lang="en-US" sz="1300" dirty="0" err="1">
                <a:solidFill>
                  <a:schemeClr val="tx1"/>
                </a:solidFill>
              </a:rPr>
              <a:t>servicii</a:t>
            </a:r>
            <a:r>
              <a:rPr lang="en-US" sz="1300" dirty="0">
                <a:solidFill>
                  <a:schemeClr val="tx1"/>
                </a:solidFill>
              </a:rPr>
              <a:t>;</a:t>
            </a:r>
          </a:p>
          <a:p>
            <a:r>
              <a:rPr lang="en-US" sz="1300" dirty="0">
                <a:solidFill>
                  <a:schemeClr val="tx1"/>
                </a:solidFill>
              </a:rPr>
              <a:t>(g) </a:t>
            </a:r>
            <a:r>
              <a:rPr lang="en-US" sz="1300" dirty="0" err="1">
                <a:solidFill>
                  <a:schemeClr val="tx1"/>
                </a:solidFill>
              </a:rPr>
              <a:t>raportarea</a:t>
            </a:r>
            <a:r>
              <a:rPr lang="en-US" sz="1300" dirty="0">
                <a:solidFill>
                  <a:schemeClr val="tx1"/>
                </a:solidFill>
              </a:rPr>
              <a:t> </a:t>
            </a:r>
            <a:r>
              <a:rPr lang="en-US" sz="1300" dirty="0" err="1">
                <a:solidFill>
                  <a:schemeClr val="tx1"/>
                </a:solidFill>
              </a:rPr>
              <a:t>reacțiilor</a:t>
            </a:r>
            <a:r>
              <a:rPr lang="en-US" sz="1300" dirty="0">
                <a:solidFill>
                  <a:schemeClr val="tx1"/>
                </a:solidFill>
              </a:rPr>
              <a:t> </a:t>
            </a:r>
            <a:r>
              <a:rPr lang="en-US" sz="1300" dirty="0" err="1">
                <a:solidFill>
                  <a:schemeClr val="tx1"/>
                </a:solidFill>
              </a:rPr>
              <a:t>și</a:t>
            </a:r>
            <a:r>
              <a:rPr lang="en-US" sz="1300" dirty="0">
                <a:solidFill>
                  <a:schemeClr val="tx1"/>
                </a:solidFill>
              </a:rPr>
              <a:t> </a:t>
            </a:r>
            <a:r>
              <a:rPr lang="en-US" sz="1300" dirty="0" err="1">
                <a:solidFill>
                  <a:schemeClr val="tx1"/>
                </a:solidFill>
              </a:rPr>
              <a:t>cerințelor</a:t>
            </a:r>
            <a:r>
              <a:rPr lang="en-US" sz="1300" dirty="0">
                <a:solidFill>
                  <a:schemeClr val="tx1"/>
                </a:solidFill>
              </a:rPr>
              <a:t> </a:t>
            </a:r>
            <a:r>
              <a:rPr lang="en-US" sz="1300" dirty="0" err="1">
                <a:solidFill>
                  <a:schemeClr val="tx1"/>
                </a:solidFill>
              </a:rPr>
              <a:t>clienților</a:t>
            </a:r>
            <a:r>
              <a:rPr lang="en-US" sz="1300" dirty="0">
                <a:solidFill>
                  <a:schemeClr val="tx1"/>
                </a:solidFill>
              </a:rPr>
              <a:t> la </a:t>
            </a:r>
            <a:r>
              <a:rPr lang="en-US" sz="1300" dirty="0" err="1">
                <a:solidFill>
                  <a:schemeClr val="tx1"/>
                </a:solidFill>
              </a:rPr>
              <a:t>producători</a:t>
            </a:r>
            <a:r>
              <a:rPr lang="en-US" sz="1300" dirty="0">
                <a:solidFill>
                  <a:schemeClr val="tx1"/>
                </a:solidFill>
              </a:rPr>
              <a:t>.</a:t>
            </a:r>
          </a:p>
        </p:txBody>
      </p:sp>
      <p:sp>
        <p:nvSpPr>
          <p:cNvPr id="10" name="Rectangle 9"/>
          <p:cNvSpPr/>
          <p:nvPr/>
        </p:nvSpPr>
        <p:spPr>
          <a:xfrm>
            <a:off x="2161941" y="2388384"/>
            <a:ext cx="1806490" cy="28484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tx1"/>
                </a:solidFill>
              </a:rPr>
              <a:t>2431 </a:t>
            </a:r>
            <a:r>
              <a:rPr lang="en-US" sz="1200" dirty="0" err="1">
                <a:solidFill>
                  <a:schemeClr val="tx1"/>
                </a:solidFill>
              </a:rPr>
              <a:t>Specialişti</a:t>
            </a:r>
            <a:r>
              <a:rPr lang="en-US" sz="1200" dirty="0">
                <a:solidFill>
                  <a:schemeClr val="tx1"/>
                </a:solidFill>
              </a:rPr>
              <a:t> </a:t>
            </a:r>
            <a:r>
              <a:rPr lang="en-US" sz="1200" dirty="0" err="1">
                <a:solidFill>
                  <a:schemeClr val="tx1"/>
                </a:solidFill>
              </a:rPr>
              <a:t>în</a:t>
            </a:r>
            <a:r>
              <a:rPr lang="en-US" sz="1200" dirty="0">
                <a:solidFill>
                  <a:schemeClr val="tx1"/>
                </a:solidFill>
              </a:rPr>
              <a:t> </a:t>
            </a:r>
            <a:r>
              <a:rPr lang="en-US" sz="1200" dirty="0" err="1">
                <a:solidFill>
                  <a:schemeClr val="tx1"/>
                </a:solidFill>
              </a:rPr>
              <a:t>publicitate</a:t>
            </a:r>
            <a:r>
              <a:rPr lang="en-US" sz="1200" dirty="0">
                <a:solidFill>
                  <a:schemeClr val="tx1"/>
                </a:solidFill>
              </a:rPr>
              <a:t> </a:t>
            </a:r>
            <a:r>
              <a:rPr lang="en-US" sz="1200" dirty="0" err="1">
                <a:solidFill>
                  <a:schemeClr val="tx1"/>
                </a:solidFill>
              </a:rPr>
              <a:t>şi</a:t>
            </a:r>
            <a:r>
              <a:rPr lang="en-US" sz="1200" dirty="0">
                <a:solidFill>
                  <a:schemeClr val="tx1"/>
                </a:solidFill>
              </a:rPr>
              <a:t> marketing</a:t>
            </a:r>
          </a:p>
          <a:p>
            <a:r>
              <a:rPr lang="en-US" sz="1200" dirty="0">
                <a:solidFill>
                  <a:schemeClr val="tx1"/>
                </a:solidFill>
              </a:rPr>
              <a:t>2432 </a:t>
            </a:r>
            <a:r>
              <a:rPr lang="en-US" sz="1200" dirty="0" err="1">
                <a:solidFill>
                  <a:schemeClr val="tx1"/>
                </a:solidFill>
              </a:rPr>
              <a:t>Specialişti</a:t>
            </a:r>
            <a:r>
              <a:rPr lang="en-US" sz="1200" dirty="0">
                <a:solidFill>
                  <a:schemeClr val="tx1"/>
                </a:solidFill>
              </a:rPr>
              <a:t> </a:t>
            </a:r>
            <a:r>
              <a:rPr lang="en-US" sz="1200" dirty="0" err="1">
                <a:solidFill>
                  <a:schemeClr val="tx1"/>
                </a:solidFill>
              </a:rPr>
              <a:t>în</a:t>
            </a:r>
            <a:r>
              <a:rPr lang="en-US" sz="1200" dirty="0">
                <a:solidFill>
                  <a:schemeClr val="tx1"/>
                </a:solidFill>
              </a:rPr>
              <a:t> </a:t>
            </a:r>
            <a:r>
              <a:rPr lang="en-US" sz="1200" dirty="0" err="1">
                <a:solidFill>
                  <a:schemeClr val="tx1"/>
                </a:solidFill>
              </a:rPr>
              <a:t>relaţii</a:t>
            </a:r>
            <a:r>
              <a:rPr lang="en-US" sz="1200" dirty="0">
                <a:solidFill>
                  <a:schemeClr val="tx1"/>
                </a:solidFill>
              </a:rPr>
              <a:t> </a:t>
            </a:r>
            <a:r>
              <a:rPr lang="en-US" sz="1200" dirty="0" err="1">
                <a:solidFill>
                  <a:schemeClr val="tx1"/>
                </a:solidFill>
              </a:rPr>
              <a:t>publice</a:t>
            </a:r>
            <a:endParaRPr lang="en-US" sz="1200" dirty="0">
              <a:solidFill>
                <a:schemeClr val="tx1"/>
              </a:solidFill>
            </a:endParaRPr>
          </a:p>
          <a:p>
            <a:r>
              <a:rPr lang="en-US" sz="1200" b="1" dirty="0">
                <a:solidFill>
                  <a:schemeClr val="tx1"/>
                </a:solidFill>
              </a:rPr>
              <a:t>2433 </a:t>
            </a:r>
            <a:r>
              <a:rPr lang="en-US" sz="1200" b="1" dirty="0" err="1">
                <a:solidFill>
                  <a:schemeClr val="tx1"/>
                </a:solidFill>
              </a:rPr>
              <a:t>Specialişti</a:t>
            </a:r>
            <a:r>
              <a:rPr lang="en-US" sz="1200" b="1" dirty="0">
                <a:solidFill>
                  <a:schemeClr val="tx1"/>
                </a:solidFill>
              </a:rPr>
              <a:t> </a:t>
            </a:r>
            <a:r>
              <a:rPr lang="en-US" sz="1200" b="1" dirty="0" err="1">
                <a:solidFill>
                  <a:schemeClr val="tx1"/>
                </a:solidFill>
              </a:rPr>
              <a:t>în</a:t>
            </a:r>
            <a:r>
              <a:rPr lang="en-US" sz="1200" b="1" dirty="0">
                <a:solidFill>
                  <a:schemeClr val="tx1"/>
                </a:solidFill>
              </a:rPr>
              <a:t> </a:t>
            </a:r>
            <a:r>
              <a:rPr lang="en-US" sz="1200" b="1" dirty="0" err="1">
                <a:solidFill>
                  <a:schemeClr val="tx1"/>
                </a:solidFill>
              </a:rPr>
              <a:t>vânzarea</a:t>
            </a:r>
            <a:r>
              <a:rPr lang="en-US" sz="1200" b="1" dirty="0">
                <a:solidFill>
                  <a:schemeClr val="tx1"/>
                </a:solidFill>
              </a:rPr>
              <a:t> de </a:t>
            </a:r>
            <a:r>
              <a:rPr lang="en-US" sz="1200" b="1" dirty="0" err="1">
                <a:solidFill>
                  <a:schemeClr val="tx1"/>
                </a:solidFill>
              </a:rPr>
              <a:t>produse</a:t>
            </a:r>
            <a:r>
              <a:rPr lang="en-US" sz="1200" b="1" dirty="0">
                <a:solidFill>
                  <a:schemeClr val="tx1"/>
                </a:solidFill>
              </a:rPr>
              <a:t> </a:t>
            </a:r>
            <a:r>
              <a:rPr lang="en-US" sz="1200" b="1" dirty="0" err="1">
                <a:solidFill>
                  <a:schemeClr val="tx1"/>
                </a:solidFill>
              </a:rPr>
              <a:t>tehnice</a:t>
            </a:r>
            <a:r>
              <a:rPr lang="en-US" sz="1200" b="1" dirty="0">
                <a:solidFill>
                  <a:schemeClr val="tx1"/>
                </a:solidFill>
              </a:rPr>
              <a:t> </a:t>
            </a:r>
            <a:r>
              <a:rPr lang="en-US" sz="1200" b="1" dirty="0" err="1">
                <a:solidFill>
                  <a:schemeClr val="tx1"/>
                </a:solidFill>
              </a:rPr>
              <a:t>şi</a:t>
            </a:r>
            <a:r>
              <a:rPr lang="en-US" sz="1200" b="1" dirty="0">
                <a:solidFill>
                  <a:schemeClr val="tx1"/>
                </a:solidFill>
              </a:rPr>
              <a:t> </a:t>
            </a:r>
            <a:r>
              <a:rPr lang="en-US" sz="1200" b="1" dirty="0" err="1">
                <a:solidFill>
                  <a:schemeClr val="tx1"/>
                </a:solidFill>
              </a:rPr>
              <a:t>medicale</a:t>
            </a:r>
            <a:r>
              <a:rPr lang="en-US" sz="1200" b="1" dirty="0">
                <a:solidFill>
                  <a:schemeClr val="tx1"/>
                </a:solidFill>
              </a:rPr>
              <a:t> (</a:t>
            </a:r>
            <a:r>
              <a:rPr lang="en-US" sz="1200" b="1" dirty="0" err="1">
                <a:solidFill>
                  <a:schemeClr val="tx1"/>
                </a:solidFill>
              </a:rPr>
              <a:t>exclusiv</a:t>
            </a:r>
            <a:r>
              <a:rPr lang="en-US" sz="1200" b="1" dirty="0">
                <a:solidFill>
                  <a:schemeClr val="tx1"/>
                </a:solidFill>
              </a:rPr>
              <a:t> TIC)</a:t>
            </a:r>
          </a:p>
          <a:p>
            <a:r>
              <a:rPr lang="en-US" sz="1200" b="1" dirty="0">
                <a:solidFill>
                  <a:srgbClr val="0000FF"/>
                </a:solidFill>
              </a:rPr>
              <a:t>2434 </a:t>
            </a:r>
            <a:r>
              <a:rPr lang="en-US" sz="1200" b="1" dirty="0" err="1">
                <a:solidFill>
                  <a:srgbClr val="0000FF"/>
                </a:solidFill>
              </a:rPr>
              <a:t>Specialişti</a:t>
            </a:r>
            <a:r>
              <a:rPr lang="en-US" sz="1200" b="1" dirty="0">
                <a:solidFill>
                  <a:srgbClr val="0000FF"/>
                </a:solidFill>
              </a:rPr>
              <a:t> </a:t>
            </a:r>
            <a:r>
              <a:rPr lang="en-US" sz="1200" b="1" dirty="0" err="1">
                <a:solidFill>
                  <a:srgbClr val="0000FF"/>
                </a:solidFill>
              </a:rPr>
              <a:t>în</a:t>
            </a:r>
            <a:r>
              <a:rPr lang="en-US" sz="1200" b="1" dirty="0">
                <a:solidFill>
                  <a:srgbClr val="0000FF"/>
                </a:solidFill>
              </a:rPr>
              <a:t> </a:t>
            </a:r>
            <a:r>
              <a:rPr lang="en-US" sz="1200" b="1" dirty="0" err="1">
                <a:solidFill>
                  <a:srgbClr val="0000FF"/>
                </a:solidFill>
              </a:rPr>
              <a:t>vânzarea</a:t>
            </a:r>
            <a:r>
              <a:rPr lang="en-US" sz="1200" b="1" dirty="0">
                <a:solidFill>
                  <a:srgbClr val="0000FF"/>
                </a:solidFill>
              </a:rPr>
              <a:t> </a:t>
            </a:r>
            <a:r>
              <a:rPr lang="en-US" sz="1200" b="1" dirty="0" err="1">
                <a:solidFill>
                  <a:srgbClr val="0000FF"/>
                </a:solidFill>
              </a:rPr>
              <a:t>produselor</a:t>
            </a:r>
            <a:r>
              <a:rPr lang="en-US" sz="1200" b="1" dirty="0">
                <a:solidFill>
                  <a:srgbClr val="0000FF"/>
                </a:solidFill>
              </a:rPr>
              <a:t> de </a:t>
            </a:r>
            <a:r>
              <a:rPr lang="en-US" sz="1200" b="1" dirty="0" err="1">
                <a:solidFill>
                  <a:srgbClr val="0000FF"/>
                </a:solidFill>
              </a:rPr>
              <a:t>tehnologia</a:t>
            </a:r>
            <a:r>
              <a:rPr lang="en-US" sz="1200" b="1" dirty="0">
                <a:solidFill>
                  <a:srgbClr val="0000FF"/>
                </a:solidFill>
              </a:rPr>
              <a:t> </a:t>
            </a:r>
            <a:r>
              <a:rPr lang="en-US" sz="1200" b="1" dirty="0" err="1">
                <a:solidFill>
                  <a:srgbClr val="0000FF"/>
                </a:solidFill>
              </a:rPr>
              <a:t>informaţiei</a:t>
            </a:r>
            <a:r>
              <a:rPr lang="en-US" sz="1200" b="1" dirty="0">
                <a:solidFill>
                  <a:srgbClr val="0000FF"/>
                </a:solidFill>
              </a:rPr>
              <a:t> </a:t>
            </a:r>
            <a:r>
              <a:rPr lang="en-US" sz="1200" b="1" dirty="0" err="1">
                <a:solidFill>
                  <a:srgbClr val="0000FF"/>
                </a:solidFill>
              </a:rPr>
              <a:t>şi</a:t>
            </a:r>
            <a:r>
              <a:rPr lang="en-US" sz="1200" b="1" dirty="0">
                <a:solidFill>
                  <a:srgbClr val="0000FF"/>
                </a:solidFill>
              </a:rPr>
              <a:t> </a:t>
            </a:r>
            <a:r>
              <a:rPr lang="en-US" sz="1200" b="1" dirty="0" err="1">
                <a:solidFill>
                  <a:srgbClr val="0000FF"/>
                </a:solidFill>
              </a:rPr>
              <a:t>comunicaţiilor</a:t>
            </a:r>
            <a:endParaRPr lang="en-US" sz="1200" b="1" dirty="0">
              <a:solidFill>
                <a:srgbClr val="0000FF"/>
              </a:solidFill>
            </a:endParaRPr>
          </a:p>
          <a:p>
            <a:endParaRPr lang="en-US" sz="1200" dirty="0">
              <a:solidFill>
                <a:schemeClr val="tx1"/>
              </a:solidFill>
            </a:endParaRPr>
          </a:p>
        </p:txBody>
      </p:sp>
      <p:cxnSp>
        <p:nvCxnSpPr>
          <p:cNvPr id="13" name="Straight Arrow Connector 12"/>
          <p:cNvCxnSpPr/>
          <p:nvPr/>
        </p:nvCxnSpPr>
        <p:spPr>
          <a:xfrm>
            <a:off x="1691148" y="3812588"/>
            <a:ext cx="457200" cy="0"/>
          </a:xfrm>
          <a:prstGeom prst="straightConnector1">
            <a:avLst/>
          </a:prstGeom>
          <a:ln w="0">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51129" y="1701885"/>
            <a:ext cx="1192143" cy="5428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rgbClr val="7030A0"/>
                </a:solidFill>
              </a:rPr>
              <a:t>ISCED-F</a:t>
            </a:r>
            <a:endParaRPr lang="en-US" b="1" dirty="0">
              <a:solidFill>
                <a:srgbClr val="7030A0"/>
              </a:solidFill>
            </a:endParaRPr>
          </a:p>
        </p:txBody>
      </p:sp>
      <p:sp>
        <p:nvSpPr>
          <p:cNvPr id="20" name="Rectangle 19"/>
          <p:cNvSpPr/>
          <p:nvPr/>
        </p:nvSpPr>
        <p:spPr>
          <a:xfrm>
            <a:off x="5904584" y="777289"/>
            <a:ext cx="1792897" cy="5428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chemeClr val="tx1"/>
                </a:solidFill>
              </a:rPr>
              <a:t>Sarcini</a:t>
            </a:r>
          </a:p>
          <a:p>
            <a:pPr algn="ctr"/>
            <a:r>
              <a:rPr lang="ro-RO" sz="1600" b="1" dirty="0" smtClean="0">
                <a:solidFill>
                  <a:schemeClr val="tx1"/>
                </a:solidFill>
              </a:rPr>
              <a:t>ISCO-08</a:t>
            </a:r>
            <a:endParaRPr lang="ro-RO" sz="1600" b="1" dirty="0">
              <a:solidFill>
                <a:schemeClr val="tx1"/>
              </a:solidFill>
            </a:endParaRPr>
          </a:p>
        </p:txBody>
      </p:sp>
      <p:cxnSp>
        <p:nvCxnSpPr>
          <p:cNvPr id="25" name="Straight Arrow Connector 24"/>
          <p:cNvCxnSpPr/>
          <p:nvPr/>
        </p:nvCxnSpPr>
        <p:spPr>
          <a:xfrm>
            <a:off x="3968431" y="3803883"/>
            <a:ext cx="36576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161941" y="928081"/>
            <a:ext cx="1792897" cy="1182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rgbClr val="7030A0"/>
                </a:solidFill>
              </a:rPr>
              <a:t>COR</a:t>
            </a:r>
          </a:p>
          <a:p>
            <a:r>
              <a:rPr lang="ro-RO" sz="1200" b="1" dirty="0" smtClean="0">
                <a:solidFill>
                  <a:srgbClr val="7030A0"/>
                </a:solidFill>
              </a:rPr>
              <a:t>24 </a:t>
            </a:r>
            <a:r>
              <a:rPr lang="ro-RO" sz="1200" b="1" dirty="0">
                <a:solidFill>
                  <a:srgbClr val="7030A0"/>
                </a:solidFill>
              </a:rPr>
              <a:t>– Specialiști în domeniul administrativ-comercial</a:t>
            </a:r>
          </a:p>
          <a:p>
            <a:r>
              <a:rPr lang="ro-RO" sz="1200" b="1" dirty="0" smtClean="0">
                <a:solidFill>
                  <a:srgbClr val="7030A0"/>
                </a:solidFill>
              </a:rPr>
              <a:t>243 </a:t>
            </a:r>
            <a:r>
              <a:rPr lang="ro-RO" sz="1200" b="1" dirty="0">
                <a:solidFill>
                  <a:srgbClr val="7030A0"/>
                </a:solidFill>
              </a:rPr>
              <a:t>– Specialiști în </a:t>
            </a:r>
            <a:r>
              <a:rPr lang="ro-RO" sz="1200" b="1" dirty="0" smtClean="0">
                <a:solidFill>
                  <a:srgbClr val="7030A0"/>
                </a:solidFill>
              </a:rPr>
              <a:t>vânzări, marketing și relații publice</a:t>
            </a:r>
            <a:endParaRPr lang="ro-RO" sz="1200" b="1" dirty="0">
              <a:solidFill>
                <a:schemeClr val="tx1"/>
              </a:solidFill>
            </a:endParaRPr>
          </a:p>
        </p:txBody>
      </p:sp>
    </p:spTree>
    <p:extLst>
      <p:ext uri="{BB962C8B-B14F-4D97-AF65-F5344CB8AC3E}">
        <p14:creationId xmlns:p14="http://schemas.microsoft.com/office/powerpoint/2010/main" val="12418293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532" y="910318"/>
            <a:ext cx="8596668" cy="651063"/>
          </a:xfrm>
        </p:spPr>
        <p:txBody>
          <a:bodyPr>
            <a:noAutofit/>
          </a:bodyPr>
          <a:lstStyle/>
          <a:p>
            <a:pPr algn="ctr"/>
            <a:r>
              <a:rPr lang="en-US" sz="2400" dirty="0" err="1" smtClean="0"/>
              <a:t>Profesioni</a:t>
            </a:r>
            <a:r>
              <a:rPr lang="ro-RO" sz="2400" dirty="0"/>
              <a:t>ș</a:t>
            </a:r>
            <a:r>
              <a:rPr lang="en-US" sz="2400" dirty="0" err="1" smtClean="0"/>
              <a:t>ti</a:t>
            </a:r>
            <a:r>
              <a:rPr lang="en-US" sz="2400" dirty="0" smtClean="0"/>
              <a:t> </a:t>
            </a:r>
            <a:r>
              <a:rPr lang="ro-RO" sz="2400" dirty="0"/>
              <a:t>î</a:t>
            </a:r>
            <a:r>
              <a:rPr lang="en-US" sz="2400" dirty="0" smtClean="0"/>
              <a:t>n Management,</a:t>
            </a:r>
            <a:r>
              <a:rPr lang="ro-RO" sz="2400" dirty="0" smtClean="0"/>
              <a:t> </a:t>
            </a:r>
            <a:r>
              <a:rPr lang="en-US" sz="2400" dirty="0" err="1" smtClean="0"/>
              <a:t>finan</a:t>
            </a:r>
            <a:r>
              <a:rPr lang="ro-RO" sz="2400" dirty="0" smtClean="0"/>
              <a:t>ț</a:t>
            </a:r>
            <a:r>
              <a:rPr lang="en-US" sz="2400" dirty="0" smtClean="0"/>
              <a:t>e,</a:t>
            </a:r>
            <a:r>
              <a:rPr lang="ro-RO" sz="2400" dirty="0" smtClean="0"/>
              <a:t> </a:t>
            </a:r>
            <a:r>
              <a:rPr lang="en-US" sz="2400" dirty="0" err="1" smtClean="0"/>
              <a:t>contabilitate</a:t>
            </a:r>
            <a:r>
              <a:rPr lang="en-US" sz="2400" dirty="0" smtClean="0"/>
              <a:t>,</a:t>
            </a:r>
            <a:r>
              <a:rPr lang="ro-RO" sz="2400" dirty="0" smtClean="0"/>
              <a:t> </a:t>
            </a:r>
            <a:r>
              <a:rPr lang="en-US" sz="2400" dirty="0" smtClean="0"/>
              <a:t>marketing,</a:t>
            </a:r>
            <a:r>
              <a:rPr lang="ro-RO" sz="2400" dirty="0" smtClean="0"/>
              <a:t> </a:t>
            </a:r>
            <a:r>
              <a:rPr lang="en-US" sz="2400" dirty="0" smtClean="0"/>
              <a:t>v</a:t>
            </a:r>
            <a:r>
              <a:rPr lang="ro-RO" sz="2400" dirty="0" smtClean="0"/>
              <a:t>â</a:t>
            </a:r>
            <a:r>
              <a:rPr lang="en-US" sz="2400" dirty="0" smtClean="0"/>
              <a:t>n</a:t>
            </a:r>
            <a:r>
              <a:rPr lang="ro-RO" sz="2400" dirty="0" err="1" smtClean="0"/>
              <a:t>ză</a:t>
            </a:r>
            <a:r>
              <a:rPr lang="en-US" sz="2400" dirty="0" err="1" smtClean="0"/>
              <a:t>ri</a:t>
            </a:r>
            <a:r>
              <a:rPr lang="en-US" sz="2400" dirty="0" smtClean="0"/>
              <a:t>,</a:t>
            </a:r>
            <a:r>
              <a:rPr lang="ro-RO" sz="2400" dirty="0" smtClean="0"/>
              <a:t> </a:t>
            </a:r>
            <a:r>
              <a:rPr lang="en-US" sz="2400" dirty="0" smtClean="0"/>
              <a:t>comer</a:t>
            </a:r>
            <a:r>
              <a:rPr lang="ro-RO" sz="2400" dirty="0" smtClean="0"/>
              <a:t>ț</a:t>
            </a:r>
            <a:r>
              <a:rPr lang="en-US" sz="2400" dirty="0" smtClean="0"/>
              <a:t> –</a:t>
            </a:r>
            <a:r>
              <a:rPr lang="ro-RO" sz="2400" dirty="0" smtClean="0"/>
              <a:t> </a:t>
            </a:r>
            <a:r>
              <a:rPr lang="en-US" sz="2400" dirty="0" err="1" smtClean="0"/>
              <a:t>domenii</a:t>
            </a:r>
            <a:r>
              <a:rPr lang="en-US" sz="2400" dirty="0" smtClean="0"/>
              <a:t> de </a:t>
            </a:r>
            <a:r>
              <a:rPr lang="en-US" sz="2400" dirty="0" err="1" smtClean="0"/>
              <a:t>licen</a:t>
            </a:r>
            <a:r>
              <a:rPr lang="ro-RO" sz="2400" dirty="0" err="1" smtClean="0"/>
              <a:t>ț</a:t>
            </a:r>
            <a:r>
              <a:rPr lang="ro-RO" sz="2400" dirty="0" err="1"/>
              <a:t>ă</a:t>
            </a:r>
            <a:r>
              <a:rPr lang="en-US" sz="2400" dirty="0" smtClean="0"/>
              <a:t> </a:t>
            </a:r>
            <a:r>
              <a:rPr lang="ro-RO" sz="2400" dirty="0" err="1"/>
              <a:t>ș</a:t>
            </a:r>
            <a:r>
              <a:rPr lang="en-US" sz="2400" dirty="0" err="1" smtClean="0"/>
              <a:t>i</a:t>
            </a:r>
            <a:r>
              <a:rPr lang="en-US" sz="2400" dirty="0" smtClean="0"/>
              <a:t> </a:t>
            </a:r>
            <a:r>
              <a:rPr lang="en-US" sz="2400" dirty="0" err="1" smtClean="0"/>
              <a:t>masterat</a:t>
            </a:r>
            <a:r>
              <a:rPr lang="en-US" sz="2400" dirty="0" smtClean="0"/>
              <a:t> </a:t>
            </a:r>
            <a:endParaRPr lang="en-US"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440886"/>
              </p:ext>
            </p:extLst>
          </p:nvPr>
        </p:nvGraphicFramePr>
        <p:xfrm>
          <a:off x="1641690" y="1701382"/>
          <a:ext cx="8340510" cy="4456501"/>
        </p:xfrm>
        <a:graphic>
          <a:graphicData uri="http://schemas.openxmlformats.org/drawingml/2006/table">
            <a:tbl>
              <a:tblPr firstRow="1" bandRow="1">
                <a:tableStyleId>{5C22544A-7EE6-4342-B048-85BDC9FD1C3A}</a:tableStyleId>
              </a:tblPr>
              <a:tblGrid>
                <a:gridCol w="4170255">
                  <a:extLst>
                    <a:ext uri="{9D8B030D-6E8A-4147-A177-3AD203B41FA5}">
                      <a16:colId xmlns:a16="http://schemas.microsoft.com/office/drawing/2014/main" val="1586835642"/>
                    </a:ext>
                  </a:extLst>
                </a:gridCol>
                <a:gridCol w="4170255">
                  <a:extLst>
                    <a:ext uri="{9D8B030D-6E8A-4147-A177-3AD203B41FA5}">
                      <a16:colId xmlns:a16="http://schemas.microsoft.com/office/drawing/2014/main" val="486860707"/>
                    </a:ext>
                  </a:extLst>
                </a:gridCol>
              </a:tblGrid>
              <a:tr h="299310">
                <a:tc>
                  <a:txBody>
                    <a:bodyPr/>
                    <a:lstStyle/>
                    <a:p>
                      <a:r>
                        <a:rPr lang="ro-RO" dirty="0" smtClean="0"/>
                        <a:t>ISCED-F</a:t>
                      </a:r>
                      <a:endParaRPr lang="en-US" dirty="0"/>
                    </a:p>
                  </a:txBody>
                  <a:tcPr/>
                </a:tc>
                <a:tc>
                  <a:txBody>
                    <a:bodyPr/>
                    <a:lstStyle/>
                    <a:p>
                      <a:r>
                        <a:rPr lang="ro-RO" dirty="0" smtClean="0"/>
                        <a:t>ISCO-08</a:t>
                      </a:r>
                      <a:endParaRPr lang="en-US" dirty="0"/>
                    </a:p>
                  </a:txBody>
                  <a:tcPr/>
                </a:tc>
                <a:extLst>
                  <a:ext uri="{0D108BD9-81ED-4DB2-BD59-A6C34878D82A}">
                    <a16:rowId xmlns:a16="http://schemas.microsoft.com/office/drawing/2014/main" val="2308444581"/>
                  </a:ext>
                </a:extLst>
              </a:tr>
              <a:tr h="299310">
                <a:tc>
                  <a:txBody>
                    <a:bodyPr/>
                    <a:lstStyle/>
                    <a:p>
                      <a:pPr algn="just" fontAlgn="ctr"/>
                      <a:r>
                        <a:rPr lang="en-US" sz="1000" b="1" i="0" u="none" strike="noStrike" dirty="0">
                          <a:solidFill>
                            <a:srgbClr val="000000"/>
                          </a:solidFill>
                          <a:effectLst/>
                          <a:latin typeface="Arial" panose="020B0604020202020204" pitchFamily="34" charset="0"/>
                        </a:rPr>
                        <a:t>04 </a:t>
                      </a:r>
                      <a:r>
                        <a:rPr lang="en-US" sz="1000" b="1" i="0" u="none" strike="noStrike" dirty="0" err="1">
                          <a:solidFill>
                            <a:srgbClr val="000000"/>
                          </a:solidFill>
                          <a:effectLst/>
                          <a:latin typeface="Arial" panose="020B0604020202020204" pitchFamily="34" charset="0"/>
                        </a:rPr>
                        <a:t>Afaceri</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administraţie</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şi</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drept</a:t>
                      </a:r>
                      <a:endParaRPr lang="en-US" sz="1000" b="1" i="0" u="none" strike="noStrike" dirty="0">
                        <a:solidFill>
                          <a:srgbClr val="000000"/>
                        </a:solidFill>
                        <a:effectLst/>
                        <a:latin typeface="Arial" panose="020B0604020202020204" pitchFamily="34" charset="0"/>
                      </a:endParaRPr>
                    </a:p>
                  </a:txBody>
                  <a:tcPr marL="9525" marR="9525" marT="9525"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i="0" u="none" strike="noStrike" kern="1200" dirty="0" smtClean="0">
                          <a:solidFill>
                            <a:srgbClr val="000000"/>
                          </a:solidFill>
                          <a:effectLst/>
                          <a:latin typeface="Arial" panose="020B0604020202020204" pitchFamily="34" charset="0"/>
                          <a:ea typeface="+mn-ea"/>
                          <a:cs typeface="+mn-cs"/>
                        </a:rPr>
                        <a:t>2 </a:t>
                      </a:r>
                      <a:r>
                        <a:rPr lang="en-US" sz="1000" b="1" i="0" u="none" strike="noStrike" kern="1200" dirty="0" err="1" smtClean="0">
                          <a:solidFill>
                            <a:srgbClr val="000000"/>
                          </a:solidFill>
                          <a:effectLst/>
                          <a:latin typeface="Arial" panose="020B0604020202020204" pitchFamily="34" charset="0"/>
                          <a:ea typeface="+mn-ea"/>
                          <a:cs typeface="+mn-cs"/>
                        </a:rPr>
                        <a:t>Specialişti</a:t>
                      </a:r>
                      <a:r>
                        <a:rPr lang="en-US" sz="1000" b="1" i="0" u="none" strike="noStrike" kern="1200" dirty="0" smtClean="0">
                          <a:solidFill>
                            <a:srgbClr val="000000"/>
                          </a:solidFill>
                          <a:effectLst/>
                          <a:latin typeface="Arial" panose="020B0604020202020204" pitchFamily="34" charset="0"/>
                          <a:ea typeface="+mn-ea"/>
                          <a:cs typeface="+mn-cs"/>
                        </a:rPr>
                        <a:t> </a:t>
                      </a:r>
                      <a:r>
                        <a:rPr lang="en-US" sz="1000" b="1" i="0" u="none" strike="noStrike" kern="1200" dirty="0" err="1" smtClean="0">
                          <a:solidFill>
                            <a:srgbClr val="000000"/>
                          </a:solidFill>
                          <a:effectLst/>
                          <a:latin typeface="Arial" panose="020B0604020202020204" pitchFamily="34" charset="0"/>
                          <a:ea typeface="+mn-ea"/>
                          <a:cs typeface="+mn-cs"/>
                        </a:rPr>
                        <a:t>în</a:t>
                      </a:r>
                      <a:r>
                        <a:rPr lang="en-US" sz="1000" b="1" i="0" u="none" strike="noStrike" kern="1200" dirty="0" smtClean="0">
                          <a:solidFill>
                            <a:srgbClr val="000000"/>
                          </a:solidFill>
                          <a:effectLst/>
                          <a:latin typeface="Arial" panose="020B0604020202020204" pitchFamily="34" charset="0"/>
                          <a:ea typeface="+mn-ea"/>
                          <a:cs typeface="+mn-cs"/>
                        </a:rPr>
                        <a:t> diverse </a:t>
                      </a:r>
                      <a:r>
                        <a:rPr lang="en-US" sz="1000" b="1" i="0" u="none" strike="noStrike" kern="1200" dirty="0" err="1" smtClean="0">
                          <a:solidFill>
                            <a:srgbClr val="000000"/>
                          </a:solidFill>
                          <a:effectLst/>
                          <a:latin typeface="Arial" panose="020B0604020202020204" pitchFamily="34" charset="0"/>
                          <a:ea typeface="+mn-ea"/>
                          <a:cs typeface="+mn-cs"/>
                        </a:rPr>
                        <a:t>domenii</a:t>
                      </a:r>
                      <a:r>
                        <a:rPr lang="en-US" sz="1000" b="1" i="0" u="none" strike="noStrike" kern="1200" dirty="0" smtClean="0">
                          <a:solidFill>
                            <a:srgbClr val="000000"/>
                          </a:solidFill>
                          <a:effectLst/>
                          <a:latin typeface="Arial" panose="020B0604020202020204" pitchFamily="34" charset="0"/>
                          <a:ea typeface="+mn-ea"/>
                          <a:cs typeface="+mn-cs"/>
                        </a:rPr>
                        <a:t> de </a:t>
                      </a:r>
                      <a:r>
                        <a:rPr lang="en-US" sz="1000" b="1" i="0" u="none" strike="noStrike" kern="1200" dirty="0" err="1" smtClean="0">
                          <a:solidFill>
                            <a:srgbClr val="000000"/>
                          </a:solidFill>
                          <a:effectLst/>
                          <a:latin typeface="Arial" panose="020B0604020202020204" pitchFamily="34" charset="0"/>
                          <a:ea typeface="+mn-ea"/>
                          <a:cs typeface="+mn-cs"/>
                        </a:rPr>
                        <a:t>activitate</a:t>
                      </a:r>
                      <a:endParaRPr lang="en-US" sz="1000" b="1" i="0" u="none" strike="noStrike" kern="1200" dirty="0" smtClean="0">
                        <a:solidFill>
                          <a:srgbClr val="000000"/>
                        </a:solidFill>
                        <a:effectLst/>
                        <a:latin typeface="Arial" panose="020B0604020202020204" pitchFamily="34" charset="0"/>
                        <a:ea typeface="+mn-ea"/>
                        <a:cs typeface="+mn-cs"/>
                      </a:endParaRPr>
                    </a:p>
                  </a:txBody>
                  <a:tcPr/>
                </a:tc>
                <a:extLst>
                  <a:ext uri="{0D108BD9-81ED-4DB2-BD59-A6C34878D82A}">
                    <a16:rowId xmlns:a16="http://schemas.microsoft.com/office/drawing/2014/main" val="2607254587"/>
                  </a:ext>
                </a:extLst>
              </a:tr>
              <a:tr h="299310">
                <a:tc>
                  <a:txBody>
                    <a:bodyPr/>
                    <a:lstStyle/>
                    <a:p>
                      <a:pPr marL="0" marR="0" lvl="0" indent="0" algn="just" defTabSz="457200" rtl="0" eaLnBrk="1" fontAlgn="ctr" latinLnBrk="0" hangingPunct="1">
                        <a:lnSpc>
                          <a:spcPct val="100000"/>
                        </a:lnSpc>
                        <a:spcBef>
                          <a:spcPts val="0"/>
                        </a:spcBef>
                        <a:spcAft>
                          <a:spcPts val="0"/>
                        </a:spcAft>
                        <a:buClrTx/>
                        <a:buSzTx/>
                        <a:buFontTx/>
                        <a:buNone/>
                        <a:tabLst/>
                        <a:defRPr/>
                      </a:pPr>
                      <a:r>
                        <a:rPr lang="en-US" sz="1000" b="1" i="0" u="none" strike="noStrike" dirty="0" smtClean="0">
                          <a:solidFill>
                            <a:srgbClr val="000000"/>
                          </a:solidFill>
                          <a:effectLst/>
                          <a:latin typeface="Arial" panose="020B0604020202020204" pitchFamily="34" charset="0"/>
                        </a:rPr>
                        <a:t>041 </a:t>
                      </a:r>
                      <a:r>
                        <a:rPr lang="en-US" sz="1000" b="1" i="0" u="none" strike="noStrike" dirty="0" err="1" smtClean="0">
                          <a:solidFill>
                            <a:srgbClr val="000000"/>
                          </a:solidFill>
                          <a:effectLst/>
                          <a:latin typeface="Arial" panose="020B0604020202020204" pitchFamily="34" charset="0"/>
                        </a:rPr>
                        <a:t>Afaceri</a:t>
                      </a:r>
                      <a:r>
                        <a:rPr lang="en-US" sz="1000" b="1" i="0" u="none" strike="noStrike" dirty="0" smtClean="0">
                          <a:solidFill>
                            <a:srgbClr val="000000"/>
                          </a:solidFill>
                          <a:effectLst/>
                          <a:latin typeface="Arial" panose="020B0604020202020204" pitchFamily="34" charset="0"/>
                        </a:rPr>
                        <a:t> </a:t>
                      </a:r>
                      <a:r>
                        <a:rPr lang="en-US" sz="1000" b="1" i="0" u="none" strike="noStrike" dirty="0" err="1" smtClean="0">
                          <a:solidFill>
                            <a:srgbClr val="000000"/>
                          </a:solidFill>
                          <a:effectLst/>
                          <a:latin typeface="Arial" panose="020B0604020202020204" pitchFamily="34" charset="0"/>
                        </a:rPr>
                        <a:t>şi</a:t>
                      </a:r>
                      <a:r>
                        <a:rPr lang="en-US" sz="1000" b="1" i="0" u="none" strike="noStrike" dirty="0" smtClean="0">
                          <a:solidFill>
                            <a:srgbClr val="000000"/>
                          </a:solidFill>
                          <a:effectLst/>
                          <a:latin typeface="Arial" panose="020B0604020202020204" pitchFamily="34" charset="0"/>
                        </a:rPr>
                        <a:t> </a:t>
                      </a:r>
                      <a:r>
                        <a:rPr lang="en-US" sz="1000" b="1" i="0" u="none" strike="noStrike" dirty="0" err="1" smtClean="0">
                          <a:solidFill>
                            <a:srgbClr val="000000"/>
                          </a:solidFill>
                          <a:effectLst/>
                          <a:latin typeface="Arial" panose="020B0604020202020204" pitchFamily="34" charset="0"/>
                        </a:rPr>
                        <a:t>administraţie</a:t>
                      </a:r>
                      <a:endParaRPr lang="en-US" sz="1000" b="1" i="0" u="none" strike="noStrike" dirty="0" smtClean="0">
                        <a:solidFill>
                          <a:srgbClr val="000000"/>
                        </a:solidFill>
                        <a:effectLst/>
                        <a:latin typeface="Arial" panose="020B0604020202020204" pitchFamily="34" charset="0"/>
                      </a:endParaRPr>
                    </a:p>
                  </a:txBody>
                  <a:tcPr marL="9525" marR="9525" marT="9525" marB="0" anchor="ctr"/>
                </a:tc>
                <a:tc>
                  <a:txBody>
                    <a:bodyPr/>
                    <a:lstStyle/>
                    <a:p>
                      <a:r>
                        <a:rPr lang="en-US" sz="1000" b="1" i="0" u="none" strike="noStrike" kern="1200" dirty="0" smtClean="0">
                          <a:solidFill>
                            <a:srgbClr val="000000"/>
                          </a:solidFill>
                          <a:effectLst/>
                          <a:latin typeface="Arial" panose="020B0604020202020204" pitchFamily="34" charset="0"/>
                          <a:ea typeface="+mn-ea"/>
                          <a:cs typeface="+mn-cs"/>
                        </a:rPr>
                        <a:t>24 </a:t>
                      </a:r>
                      <a:r>
                        <a:rPr lang="en-US" sz="1000" b="1" i="0" u="none" strike="noStrike" kern="1200" dirty="0" err="1" smtClean="0">
                          <a:solidFill>
                            <a:srgbClr val="000000"/>
                          </a:solidFill>
                          <a:effectLst/>
                          <a:latin typeface="Arial" panose="020B0604020202020204" pitchFamily="34" charset="0"/>
                          <a:ea typeface="+mn-ea"/>
                          <a:cs typeface="+mn-cs"/>
                        </a:rPr>
                        <a:t>Specialişti</a:t>
                      </a:r>
                      <a:r>
                        <a:rPr lang="en-US" sz="1000" b="1" i="0" u="none" strike="noStrike" kern="1200" dirty="0" smtClean="0">
                          <a:solidFill>
                            <a:srgbClr val="000000"/>
                          </a:solidFill>
                          <a:effectLst/>
                          <a:latin typeface="Arial" panose="020B0604020202020204" pitchFamily="34" charset="0"/>
                          <a:ea typeface="+mn-ea"/>
                          <a:cs typeface="+mn-cs"/>
                        </a:rPr>
                        <a:t> </a:t>
                      </a:r>
                      <a:r>
                        <a:rPr lang="en-US" sz="1000" b="1" i="0" u="none" strike="noStrike" kern="1200" dirty="0" err="1" smtClean="0">
                          <a:solidFill>
                            <a:srgbClr val="000000"/>
                          </a:solidFill>
                          <a:effectLst/>
                          <a:latin typeface="Arial" panose="020B0604020202020204" pitchFamily="34" charset="0"/>
                          <a:ea typeface="+mn-ea"/>
                          <a:cs typeface="+mn-cs"/>
                        </a:rPr>
                        <a:t>în</a:t>
                      </a:r>
                      <a:r>
                        <a:rPr lang="en-US" sz="1000" b="1" i="0" u="none" strike="noStrike" kern="1200" dirty="0" smtClean="0">
                          <a:solidFill>
                            <a:srgbClr val="000000"/>
                          </a:solidFill>
                          <a:effectLst/>
                          <a:latin typeface="Arial" panose="020B0604020202020204" pitchFamily="34" charset="0"/>
                          <a:ea typeface="+mn-ea"/>
                          <a:cs typeface="+mn-cs"/>
                        </a:rPr>
                        <a:t> </a:t>
                      </a:r>
                      <a:r>
                        <a:rPr lang="en-US" sz="1000" b="1" i="0" u="none" strike="noStrike" kern="1200" dirty="0" err="1" smtClean="0">
                          <a:solidFill>
                            <a:srgbClr val="000000"/>
                          </a:solidFill>
                          <a:effectLst/>
                          <a:latin typeface="Arial" panose="020B0604020202020204" pitchFamily="34" charset="0"/>
                          <a:ea typeface="+mn-ea"/>
                          <a:cs typeface="+mn-cs"/>
                        </a:rPr>
                        <a:t>domeniul</a:t>
                      </a:r>
                      <a:r>
                        <a:rPr lang="en-US" sz="1000" b="1" i="0" u="none" strike="noStrike" kern="1200" dirty="0" smtClean="0">
                          <a:solidFill>
                            <a:srgbClr val="000000"/>
                          </a:solidFill>
                          <a:effectLst/>
                          <a:latin typeface="Arial" panose="020B0604020202020204" pitchFamily="34" charset="0"/>
                          <a:ea typeface="+mn-ea"/>
                          <a:cs typeface="+mn-cs"/>
                        </a:rPr>
                        <a:t> </a:t>
                      </a:r>
                      <a:r>
                        <a:rPr lang="en-US" sz="1000" b="1" i="0" u="none" strike="noStrike" kern="1200" dirty="0" err="1" smtClean="0">
                          <a:solidFill>
                            <a:srgbClr val="000000"/>
                          </a:solidFill>
                          <a:effectLst/>
                          <a:latin typeface="Arial" panose="020B0604020202020204" pitchFamily="34" charset="0"/>
                          <a:ea typeface="+mn-ea"/>
                          <a:cs typeface="+mn-cs"/>
                        </a:rPr>
                        <a:t>administrativ-comercial</a:t>
                      </a:r>
                      <a:endParaRPr lang="en-US" sz="1000" b="1" i="0" u="none" strike="noStrike" kern="1200" dirty="0">
                        <a:solidFill>
                          <a:srgbClr val="000000"/>
                        </a:solidFill>
                        <a:effectLst/>
                        <a:latin typeface="Arial" panose="020B0604020202020204" pitchFamily="34" charset="0"/>
                        <a:ea typeface="+mn-ea"/>
                        <a:cs typeface="+mn-cs"/>
                      </a:endParaRPr>
                    </a:p>
                  </a:txBody>
                  <a:tcPr/>
                </a:tc>
                <a:extLst>
                  <a:ext uri="{0D108BD9-81ED-4DB2-BD59-A6C34878D82A}">
                    <a16:rowId xmlns:a16="http://schemas.microsoft.com/office/drawing/2014/main" val="2067057964"/>
                  </a:ext>
                </a:extLst>
              </a:tr>
              <a:tr h="381749">
                <a:tc>
                  <a:txBody>
                    <a:bodyPr/>
                    <a:lstStyle/>
                    <a:p>
                      <a:pPr marL="0" marR="0" lvl="0" indent="0" algn="just" defTabSz="457200" rtl="0" eaLnBrk="1" fontAlgn="ctr" latinLnBrk="0" hangingPunct="1">
                        <a:lnSpc>
                          <a:spcPct val="100000"/>
                        </a:lnSpc>
                        <a:spcBef>
                          <a:spcPts val="0"/>
                        </a:spcBef>
                        <a:spcAft>
                          <a:spcPts val="0"/>
                        </a:spcAft>
                        <a:buClrTx/>
                        <a:buSzTx/>
                        <a:buFontTx/>
                        <a:buNone/>
                        <a:tabLst/>
                        <a:defRPr/>
                      </a:pPr>
                      <a:r>
                        <a:rPr lang="en-US" sz="1000" b="1" i="0" u="none" strike="noStrike" dirty="0" smtClean="0">
                          <a:solidFill>
                            <a:srgbClr val="0000FF"/>
                          </a:solidFill>
                          <a:effectLst/>
                          <a:latin typeface="Arial" panose="020B0604020202020204" pitchFamily="34" charset="0"/>
                        </a:rPr>
                        <a:t>0411 </a:t>
                      </a:r>
                      <a:r>
                        <a:rPr lang="en-US" sz="1000" b="1" i="0" u="none" strike="noStrike" dirty="0" err="1" smtClean="0">
                          <a:solidFill>
                            <a:srgbClr val="0000FF"/>
                          </a:solidFill>
                          <a:effectLst/>
                          <a:latin typeface="Arial" panose="020B0604020202020204" pitchFamily="34" charset="0"/>
                        </a:rPr>
                        <a:t>Contabilitate</a:t>
                      </a:r>
                      <a:r>
                        <a:rPr lang="en-US" sz="1000" b="1" i="0" u="none" strike="noStrike" dirty="0" smtClean="0">
                          <a:solidFill>
                            <a:srgbClr val="0000FF"/>
                          </a:solidFill>
                          <a:effectLst/>
                          <a:latin typeface="Arial" panose="020B0604020202020204" pitchFamily="34" charset="0"/>
                        </a:rPr>
                        <a:t> </a:t>
                      </a:r>
                      <a:r>
                        <a:rPr lang="en-US" sz="1000" b="1" i="0" u="none" strike="noStrike" dirty="0" err="1" smtClean="0">
                          <a:solidFill>
                            <a:srgbClr val="0000FF"/>
                          </a:solidFill>
                          <a:effectLst/>
                          <a:latin typeface="Arial" panose="020B0604020202020204" pitchFamily="34" charset="0"/>
                        </a:rPr>
                        <a:t>şi</a:t>
                      </a:r>
                      <a:r>
                        <a:rPr lang="en-US" sz="1000" b="1" i="0" u="none" strike="noStrike" dirty="0" smtClean="0">
                          <a:solidFill>
                            <a:srgbClr val="0000FF"/>
                          </a:solidFill>
                          <a:effectLst/>
                          <a:latin typeface="Arial" panose="020B0604020202020204" pitchFamily="34" charset="0"/>
                        </a:rPr>
                        <a:t> </a:t>
                      </a:r>
                      <a:r>
                        <a:rPr lang="en-US" sz="1000" b="1" i="0" u="none" strike="noStrike" dirty="0" err="1" smtClean="0">
                          <a:solidFill>
                            <a:srgbClr val="0000FF"/>
                          </a:solidFill>
                          <a:effectLst/>
                          <a:latin typeface="Arial" panose="020B0604020202020204" pitchFamily="34" charset="0"/>
                        </a:rPr>
                        <a:t>fiscalitate</a:t>
                      </a:r>
                      <a:endParaRPr lang="en-US" sz="1000" b="1" i="0" u="none" strike="noStrike" dirty="0" smtClean="0">
                        <a:solidFill>
                          <a:srgbClr val="0000FF"/>
                        </a:solidFill>
                        <a:effectLst/>
                        <a:latin typeface="Arial" panose="020B0604020202020204" pitchFamily="34" charset="0"/>
                      </a:endParaRPr>
                    </a:p>
                  </a:txBody>
                  <a:tcPr marL="9525" marR="9525" marT="9525" marB="0" anchor="ctr"/>
                </a:tc>
                <a:tc>
                  <a:txBody>
                    <a:bodyPr/>
                    <a:lstStyle/>
                    <a:p>
                      <a:r>
                        <a:rPr lang="ro-RO" sz="1000" b="1" i="0" u="none" strike="noStrike" kern="1200" dirty="0" smtClean="0">
                          <a:solidFill>
                            <a:srgbClr val="0000FF"/>
                          </a:solidFill>
                          <a:effectLst/>
                          <a:latin typeface="Arial" panose="020B0604020202020204" pitchFamily="34" charset="0"/>
                          <a:ea typeface="+mn-ea"/>
                          <a:cs typeface="+mn-cs"/>
                        </a:rPr>
                        <a:t>2411 Contabili</a:t>
                      </a:r>
                      <a:endParaRPr lang="en-US" sz="1000" b="1" i="0" u="none" strike="noStrike" kern="1200" dirty="0">
                        <a:solidFill>
                          <a:srgbClr val="0000FF"/>
                        </a:solidFill>
                        <a:effectLst/>
                        <a:latin typeface="Arial" panose="020B0604020202020204" pitchFamily="34" charset="0"/>
                        <a:ea typeface="+mn-ea"/>
                        <a:cs typeface="+mn-cs"/>
                      </a:endParaRPr>
                    </a:p>
                  </a:txBody>
                  <a:tcPr/>
                </a:tc>
                <a:extLst>
                  <a:ext uri="{0D108BD9-81ED-4DB2-BD59-A6C34878D82A}">
                    <a16:rowId xmlns:a16="http://schemas.microsoft.com/office/drawing/2014/main" val="4040856309"/>
                  </a:ext>
                </a:extLst>
              </a:tr>
              <a:tr h="299310">
                <a:tc>
                  <a:txBody>
                    <a:bodyPr/>
                    <a:lstStyle/>
                    <a:p>
                      <a:pPr algn="just" fontAlgn="ctr"/>
                      <a:r>
                        <a:rPr lang="en-US" sz="1000" b="1" i="0" u="none" strike="noStrike" dirty="0">
                          <a:solidFill>
                            <a:srgbClr val="0000FF"/>
                          </a:solidFill>
                          <a:effectLst/>
                          <a:latin typeface="Arial" panose="020B0604020202020204" pitchFamily="34" charset="0"/>
                        </a:rPr>
                        <a:t>0412 </a:t>
                      </a:r>
                      <a:r>
                        <a:rPr lang="en-US" sz="1000" b="1" i="0" u="none" strike="noStrike" dirty="0" err="1">
                          <a:solidFill>
                            <a:srgbClr val="0000FF"/>
                          </a:solidFill>
                          <a:effectLst/>
                          <a:latin typeface="Arial" panose="020B0604020202020204" pitchFamily="34" charset="0"/>
                        </a:rPr>
                        <a:t>Finanţe</a:t>
                      </a:r>
                      <a:r>
                        <a:rPr lang="en-US" sz="1000" b="1" i="0" u="none" strike="noStrike" dirty="0">
                          <a:solidFill>
                            <a:srgbClr val="0000FF"/>
                          </a:solidFill>
                          <a:effectLst/>
                          <a:latin typeface="Arial" panose="020B0604020202020204" pitchFamily="34" charset="0"/>
                        </a:rPr>
                        <a:t>, </a:t>
                      </a:r>
                      <a:r>
                        <a:rPr lang="en-US" sz="1000" b="1" i="0" u="none" strike="noStrike" dirty="0" err="1">
                          <a:solidFill>
                            <a:srgbClr val="0000FF"/>
                          </a:solidFill>
                          <a:effectLst/>
                          <a:latin typeface="Arial" panose="020B0604020202020204" pitchFamily="34" charset="0"/>
                        </a:rPr>
                        <a:t>bănci</a:t>
                      </a:r>
                      <a:r>
                        <a:rPr lang="en-US" sz="1000" b="1" i="0" u="none" strike="noStrike" dirty="0">
                          <a:solidFill>
                            <a:srgbClr val="0000FF"/>
                          </a:solidFill>
                          <a:effectLst/>
                          <a:latin typeface="Arial" panose="020B0604020202020204" pitchFamily="34" charset="0"/>
                        </a:rPr>
                        <a:t> </a:t>
                      </a:r>
                      <a:r>
                        <a:rPr lang="en-US" sz="1000" b="1" i="0" u="none" strike="noStrike" dirty="0" err="1">
                          <a:solidFill>
                            <a:srgbClr val="0000FF"/>
                          </a:solidFill>
                          <a:effectLst/>
                          <a:latin typeface="Arial" panose="020B0604020202020204" pitchFamily="34" charset="0"/>
                        </a:rPr>
                        <a:t>şi</a:t>
                      </a:r>
                      <a:r>
                        <a:rPr lang="en-US" sz="1000" b="1" i="0" u="none" strike="noStrike" dirty="0">
                          <a:solidFill>
                            <a:srgbClr val="0000FF"/>
                          </a:solidFill>
                          <a:effectLst/>
                          <a:latin typeface="Arial" panose="020B0604020202020204" pitchFamily="34" charset="0"/>
                        </a:rPr>
                        <a:t> </a:t>
                      </a:r>
                      <a:r>
                        <a:rPr lang="en-US" sz="1000" b="1" i="0" u="none" strike="noStrike" dirty="0" err="1">
                          <a:solidFill>
                            <a:srgbClr val="0000FF"/>
                          </a:solidFill>
                          <a:effectLst/>
                          <a:latin typeface="Arial" panose="020B0604020202020204" pitchFamily="34" charset="0"/>
                        </a:rPr>
                        <a:t>asigurări</a:t>
                      </a:r>
                      <a:endParaRPr lang="en-US" sz="1000" b="1" i="0" u="none" strike="noStrike" dirty="0">
                        <a:solidFill>
                          <a:srgbClr val="0000FF"/>
                        </a:solidFill>
                        <a:effectLst/>
                        <a:latin typeface="Arial" panose="020B0604020202020204" pitchFamily="34" charset="0"/>
                      </a:endParaRPr>
                    </a:p>
                  </a:txBody>
                  <a:tcPr marL="9525" marR="9525" marT="9525" marB="0" anchor="ctr"/>
                </a:tc>
                <a:tc>
                  <a:txBody>
                    <a:bodyPr/>
                    <a:lstStyle/>
                    <a:p>
                      <a:r>
                        <a:rPr lang="ro-RO" sz="1000" b="1" i="0" u="none" strike="noStrike" kern="1200" dirty="0" smtClean="0">
                          <a:solidFill>
                            <a:srgbClr val="0000FF"/>
                          </a:solidFill>
                          <a:effectLst/>
                          <a:latin typeface="Arial" panose="020B0604020202020204" pitchFamily="34" charset="0"/>
                          <a:ea typeface="+mn-ea"/>
                          <a:cs typeface="+mn-cs"/>
                        </a:rPr>
                        <a:t>2412 </a:t>
                      </a:r>
                      <a:r>
                        <a:rPr lang="it-IT" sz="1000" b="1" i="0" u="none" strike="noStrike" kern="1200" dirty="0" err="1" smtClean="0">
                          <a:solidFill>
                            <a:srgbClr val="0000FF"/>
                          </a:solidFill>
                          <a:effectLst/>
                          <a:latin typeface="Arial" panose="020B0604020202020204" pitchFamily="34" charset="0"/>
                          <a:ea typeface="+mn-ea"/>
                          <a:cs typeface="+mn-cs"/>
                        </a:rPr>
                        <a:t>Specialişti</a:t>
                      </a:r>
                      <a:r>
                        <a:rPr lang="it-IT" sz="1000" b="1" i="0" u="none" strike="noStrike" kern="1200" dirty="0" smtClean="0">
                          <a:solidFill>
                            <a:srgbClr val="0000FF"/>
                          </a:solidFill>
                          <a:effectLst/>
                          <a:latin typeface="Arial" panose="020B0604020202020204" pitchFamily="34" charset="0"/>
                          <a:ea typeface="+mn-ea"/>
                          <a:cs typeface="+mn-cs"/>
                        </a:rPr>
                        <a:t> </a:t>
                      </a:r>
                      <a:r>
                        <a:rPr lang="it-IT" sz="1000" b="1" i="0" u="none" strike="noStrike" kern="1200" dirty="0" err="1" smtClean="0">
                          <a:solidFill>
                            <a:srgbClr val="0000FF"/>
                          </a:solidFill>
                          <a:effectLst/>
                          <a:latin typeface="Arial" panose="020B0604020202020204" pitchFamily="34" charset="0"/>
                          <a:ea typeface="+mn-ea"/>
                          <a:cs typeface="+mn-cs"/>
                        </a:rPr>
                        <a:t>consultanţi</a:t>
                      </a:r>
                      <a:r>
                        <a:rPr lang="it-IT" sz="1000" b="1" i="0" u="none" strike="noStrike" kern="1200" dirty="0" smtClean="0">
                          <a:solidFill>
                            <a:srgbClr val="0000FF"/>
                          </a:solidFill>
                          <a:effectLst/>
                          <a:latin typeface="Arial" panose="020B0604020202020204" pitchFamily="34" charset="0"/>
                          <a:ea typeface="+mn-ea"/>
                          <a:cs typeface="+mn-cs"/>
                        </a:rPr>
                        <a:t> </a:t>
                      </a:r>
                      <a:r>
                        <a:rPr lang="it-IT" sz="1000" b="1" i="0" u="none" strike="noStrike" kern="1200" dirty="0" err="1" smtClean="0">
                          <a:solidFill>
                            <a:srgbClr val="0000FF"/>
                          </a:solidFill>
                          <a:effectLst/>
                          <a:latin typeface="Arial" panose="020B0604020202020204" pitchFamily="34" charset="0"/>
                          <a:ea typeface="+mn-ea"/>
                          <a:cs typeface="+mn-cs"/>
                        </a:rPr>
                        <a:t>în</a:t>
                      </a:r>
                      <a:r>
                        <a:rPr lang="it-IT" sz="1000" b="1" i="0" u="none" strike="noStrike" kern="1200" dirty="0" smtClean="0">
                          <a:solidFill>
                            <a:srgbClr val="0000FF"/>
                          </a:solidFill>
                          <a:effectLst/>
                          <a:latin typeface="Arial" panose="020B0604020202020204" pitchFamily="34" charset="0"/>
                          <a:ea typeface="+mn-ea"/>
                          <a:cs typeface="+mn-cs"/>
                        </a:rPr>
                        <a:t> </a:t>
                      </a:r>
                      <a:r>
                        <a:rPr lang="it-IT" sz="1000" b="1" i="0" u="none" strike="noStrike" kern="1200" dirty="0" err="1" smtClean="0">
                          <a:solidFill>
                            <a:srgbClr val="0000FF"/>
                          </a:solidFill>
                          <a:effectLst/>
                          <a:latin typeface="Arial" panose="020B0604020202020204" pitchFamily="34" charset="0"/>
                          <a:ea typeface="+mn-ea"/>
                          <a:cs typeface="+mn-cs"/>
                        </a:rPr>
                        <a:t>domeniul</a:t>
                      </a:r>
                      <a:r>
                        <a:rPr lang="it-IT" sz="1000" b="1" i="0" u="none" strike="noStrike" kern="1200" dirty="0" smtClean="0">
                          <a:solidFill>
                            <a:srgbClr val="0000FF"/>
                          </a:solidFill>
                          <a:effectLst/>
                          <a:latin typeface="Arial" panose="020B0604020202020204" pitchFamily="34" charset="0"/>
                          <a:ea typeface="+mn-ea"/>
                          <a:cs typeface="+mn-cs"/>
                        </a:rPr>
                        <a:t> </a:t>
                      </a:r>
                      <a:r>
                        <a:rPr lang="it-IT" sz="1000" b="1" i="0" u="none" strike="noStrike" kern="1200" dirty="0" err="1" smtClean="0">
                          <a:solidFill>
                            <a:srgbClr val="0000FF"/>
                          </a:solidFill>
                          <a:effectLst/>
                          <a:latin typeface="Arial" panose="020B0604020202020204" pitchFamily="34" charset="0"/>
                          <a:ea typeface="+mn-ea"/>
                          <a:cs typeface="+mn-cs"/>
                        </a:rPr>
                        <a:t>financiar</a:t>
                      </a:r>
                      <a:r>
                        <a:rPr lang="it-IT" sz="1000" b="1" i="0" u="none" strike="noStrike" kern="1200" dirty="0" smtClean="0">
                          <a:solidFill>
                            <a:srgbClr val="0000FF"/>
                          </a:solidFill>
                          <a:effectLst/>
                          <a:latin typeface="Arial" panose="020B0604020202020204" pitchFamily="34" charset="0"/>
                          <a:ea typeface="+mn-ea"/>
                          <a:cs typeface="+mn-cs"/>
                        </a:rPr>
                        <a:t> </a:t>
                      </a:r>
                      <a:r>
                        <a:rPr lang="it-IT" sz="1000" b="1" i="0" u="none" strike="noStrike" kern="1200" dirty="0" err="1" smtClean="0">
                          <a:solidFill>
                            <a:srgbClr val="0000FF"/>
                          </a:solidFill>
                          <a:effectLst/>
                          <a:latin typeface="Arial" panose="020B0604020202020204" pitchFamily="34" charset="0"/>
                          <a:ea typeface="+mn-ea"/>
                          <a:cs typeface="+mn-cs"/>
                        </a:rPr>
                        <a:t>şi</a:t>
                      </a:r>
                      <a:r>
                        <a:rPr lang="it-IT" sz="1000" b="1" i="0" u="none" strike="noStrike" kern="1200" dirty="0" smtClean="0">
                          <a:solidFill>
                            <a:srgbClr val="0000FF"/>
                          </a:solidFill>
                          <a:effectLst/>
                          <a:latin typeface="Arial" panose="020B0604020202020204" pitchFamily="34" charset="0"/>
                          <a:ea typeface="+mn-ea"/>
                          <a:cs typeface="+mn-cs"/>
                        </a:rPr>
                        <a:t> al </a:t>
                      </a:r>
                      <a:r>
                        <a:rPr lang="it-IT" sz="1000" b="1" i="0" u="none" strike="noStrike" kern="1200" dirty="0" err="1" smtClean="0">
                          <a:solidFill>
                            <a:srgbClr val="0000FF"/>
                          </a:solidFill>
                          <a:effectLst/>
                          <a:latin typeface="Arial" panose="020B0604020202020204" pitchFamily="34" charset="0"/>
                          <a:ea typeface="+mn-ea"/>
                          <a:cs typeface="+mn-cs"/>
                        </a:rPr>
                        <a:t>investiţiilor</a:t>
                      </a:r>
                      <a:endParaRPr lang="ro-RO" sz="1000" b="1" i="0" u="none" strike="noStrike" kern="1200" dirty="0" smtClean="0">
                        <a:solidFill>
                          <a:srgbClr val="0000FF"/>
                        </a:solidFill>
                        <a:effectLst/>
                        <a:latin typeface="Arial" panose="020B0604020202020204" pitchFamily="34" charset="0"/>
                        <a:ea typeface="+mn-ea"/>
                        <a:cs typeface="+mn-cs"/>
                      </a:endParaRPr>
                    </a:p>
                    <a:p>
                      <a:r>
                        <a:rPr lang="ro-RO" sz="1000" b="1" i="0" u="none" strike="noStrike" kern="1200" dirty="0" smtClean="0">
                          <a:solidFill>
                            <a:srgbClr val="0000FF"/>
                          </a:solidFill>
                          <a:effectLst/>
                          <a:latin typeface="Arial" panose="020B0604020202020204" pitchFamily="34" charset="0"/>
                          <a:ea typeface="+mn-ea"/>
                          <a:cs typeface="+mn-cs"/>
                        </a:rPr>
                        <a:t>2413 </a:t>
                      </a:r>
                      <a:r>
                        <a:rPr lang="ro-RO" sz="1000" b="1" i="0" u="none" strike="noStrike" kern="1200" dirty="0" err="1" smtClean="0">
                          <a:solidFill>
                            <a:srgbClr val="0000FF"/>
                          </a:solidFill>
                          <a:effectLst/>
                          <a:latin typeface="Arial" panose="020B0604020202020204" pitchFamily="34" charset="0"/>
                          <a:ea typeface="+mn-ea"/>
                          <a:cs typeface="+mn-cs"/>
                        </a:rPr>
                        <a:t>Analişti</a:t>
                      </a:r>
                      <a:r>
                        <a:rPr lang="ro-RO" sz="1000" b="1" i="0" u="none" strike="noStrike" kern="1200" dirty="0" smtClean="0">
                          <a:solidFill>
                            <a:srgbClr val="0000FF"/>
                          </a:solidFill>
                          <a:effectLst/>
                          <a:latin typeface="Arial" panose="020B0604020202020204" pitchFamily="34" charset="0"/>
                          <a:ea typeface="+mn-ea"/>
                          <a:cs typeface="+mn-cs"/>
                        </a:rPr>
                        <a:t> financiari</a:t>
                      </a:r>
                      <a:endParaRPr lang="en-US" sz="1000" b="1" i="0" u="none" strike="noStrike" kern="1200" dirty="0">
                        <a:solidFill>
                          <a:srgbClr val="0000FF"/>
                        </a:solidFill>
                        <a:effectLst/>
                        <a:latin typeface="Arial" panose="020B0604020202020204" pitchFamily="34" charset="0"/>
                        <a:ea typeface="+mn-ea"/>
                        <a:cs typeface="+mn-cs"/>
                      </a:endParaRPr>
                    </a:p>
                  </a:txBody>
                  <a:tcPr/>
                </a:tc>
                <a:extLst>
                  <a:ext uri="{0D108BD9-81ED-4DB2-BD59-A6C34878D82A}">
                    <a16:rowId xmlns:a16="http://schemas.microsoft.com/office/drawing/2014/main" val="2386623343"/>
                  </a:ext>
                </a:extLst>
              </a:tr>
              <a:tr h="299310">
                <a:tc>
                  <a:txBody>
                    <a:bodyPr/>
                    <a:lstStyle/>
                    <a:p>
                      <a:pPr algn="just" fontAlgn="ctr"/>
                      <a:r>
                        <a:rPr lang="en-US" sz="1000" b="1" i="0" u="none" strike="noStrike" dirty="0" smtClean="0">
                          <a:solidFill>
                            <a:srgbClr val="0000FF"/>
                          </a:solidFill>
                          <a:effectLst/>
                          <a:latin typeface="Arial" panose="020B0604020202020204" pitchFamily="34" charset="0"/>
                        </a:rPr>
                        <a:t>0413 Management </a:t>
                      </a:r>
                      <a:r>
                        <a:rPr lang="en-US" sz="1000" b="1" i="0" u="none" strike="noStrike" dirty="0" err="1" smtClean="0">
                          <a:solidFill>
                            <a:srgbClr val="0000FF"/>
                          </a:solidFill>
                          <a:effectLst/>
                          <a:latin typeface="Arial" panose="020B0604020202020204" pitchFamily="34" charset="0"/>
                        </a:rPr>
                        <a:t>şi</a:t>
                      </a:r>
                      <a:r>
                        <a:rPr lang="en-US" sz="1000" b="1" i="0" u="none" strike="noStrike" dirty="0" smtClean="0">
                          <a:solidFill>
                            <a:srgbClr val="0000FF"/>
                          </a:solidFill>
                          <a:effectLst/>
                          <a:latin typeface="Arial" panose="020B0604020202020204" pitchFamily="34" charset="0"/>
                        </a:rPr>
                        <a:t> </a:t>
                      </a:r>
                      <a:r>
                        <a:rPr lang="en-US" sz="1000" b="1" i="0" u="none" strike="noStrike" dirty="0" err="1" smtClean="0">
                          <a:solidFill>
                            <a:srgbClr val="0000FF"/>
                          </a:solidFill>
                          <a:effectLst/>
                          <a:latin typeface="Arial" panose="020B0604020202020204" pitchFamily="34" charset="0"/>
                        </a:rPr>
                        <a:t>administraţie</a:t>
                      </a:r>
                      <a:endParaRPr lang="en-US" sz="1000" b="1" i="0" u="none" strike="noStrike" dirty="0">
                        <a:solidFill>
                          <a:srgbClr val="0000FF"/>
                        </a:solidFill>
                        <a:effectLst/>
                        <a:latin typeface="Arial" panose="020B0604020202020204" pitchFamily="34" charset="0"/>
                      </a:endParaRPr>
                    </a:p>
                  </a:txBody>
                  <a:tcPr marL="9525" marR="9525" marT="9525" marB="0" anchor="ctr"/>
                </a:tc>
                <a:tc>
                  <a:txBody>
                    <a:bodyPr/>
                    <a:lstStyle/>
                    <a:p>
                      <a:r>
                        <a:rPr lang="en-US" sz="1000" b="1" i="0" u="none" strike="noStrike" kern="1200" dirty="0" smtClean="0">
                          <a:solidFill>
                            <a:srgbClr val="0000FF"/>
                          </a:solidFill>
                          <a:effectLst/>
                          <a:latin typeface="Arial" panose="020B0604020202020204" pitchFamily="34" charset="0"/>
                          <a:ea typeface="+mn-ea"/>
                          <a:cs typeface="+mn-cs"/>
                        </a:rPr>
                        <a:t>2421 </a:t>
                      </a:r>
                      <a:r>
                        <a:rPr lang="en-US" sz="1000" b="1" i="0" u="none" strike="noStrike" kern="1200" dirty="0" err="1" smtClean="0">
                          <a:solidFill>
                            <a:srgbClr val="0000FF"/>
                          </a:solidFill>
                          <a:effectLst/>
                          <a:latin typeface="Arial" panose="020B0604020202020204" pitchFamily="34" charset="0"/>
                          <a:ea typeface="+mn-ea"/>
                          <a:cs typeface="+mn-cs"/>
                        </a:rPr>
                        <a:t>Analişti</a:t>
                      </a:r>
                      <a:r>
                        <a:rPr lang="en-US" sz="1000" b="1" i="0" u="none" strike="noStrike" kern="1200" dirty="0" smtClean="0">
                          <a:solidFill>
                            <a:srgbClr val="0000FF"/>
                          </a:solidFill>
                          <a:effectLst/>
                          <a:latin typeface="Arial" panose="020B0604020202020204" pitchFamily="34" charset="0"/>
                          <a:ea typeface="+mn-ea"/>
                          <a:cs typeface="+mn-cs"/>
                        </a:rPr>
                        <a:t> de management </a:t>
                      </a:r>
                      <a:r>
                        <a:rPr lang="en-US" sz="1000" b="1" i="0" u="none" strike="noStrike" kern="1200" dirty="0" err="1" smtClean="0">
                          <a:solidFill>
                            <a:srgbClr val="0000FF"/>
                          </a:solidFill>
                          <a:effectLst/>
                          <a:latin typeface="Arial" panose="020B0604020202020204" pitchFamily="34" charset="0"/>
                          <a:ea typeface="+mn-ea"/>
                          <a:cs typeface="+mn-cs"/>
                        </a:rPr>
                        <a:t>şi</a:t>
                      </a:r>
                      <a:r>
                        <a:rPr lang="en-US" sz="1000" b="1" i="0" u="none" strike="noStrike" kern="1200" dirty="0" smtClean="0">
                          <a:solidFill>
                            <a:srgbClr val="0000FF"/>
                          </a:solidFill>
                          <a:effectLst/>
                          <a:latin typeface="Arial" panose="020B0604020202020204" pitchFamily="34" charset="0"/>
                          <a:ea typeface="+mn-ea"/>
                          <a:cs typeface="+mn-cs"/>
                        </a:rPr>
                        <a:t> </a:t>
                      </a:r>
                      <a:r>
                        <a:rPr lang="en-US" sz="1000" b="1" i="0" u="none" strike="noStrike" kern="1200" dirty="0" err="1" smtClean="0">
                          <a:solidFill>
                            <a:srgbClr val="0000FF"/>
                          </a:solidFill>
                          <a:effectLst/>
                          <a:latin typeface="Arial" panose="020B0604020202020204" pitchFamily="34" charset="0"/>
                          <a:ea typeface="+mn-ea"/>
                          <a:cs typeface="+mn-cs"/>
                        </a:rPr>
                        <a:t>organizare</a:t>
                      </a:r>
                      <a:endParaRPr lang="en-US" sz="1000" b="1" i="0" u="none" strike="noStrike" kern="1200" dirty="0" smtClean="0">
                        <a:solidFill>
                          <a:srgbClr val="0000FF"/>
                        </a:solidFill>
                        <a:effectLst/>
                        <a:latin typeface="Arial" panose="020B0604020202020204" pitchFamily="34" charset="0"/>
                        <a:ea typeface="+mn-ea"/>
                        <a:cs typeface="+mn-cs"/>
                      </a:endParaRPr>
                    </a:p>
                    <a:p>
                      <a:r>
                        <a:rPr lang="en-US" sz="1000" b="1" i="0" u="none" strike="noStrike" kern="1200" dirty="0" smtClean="0">
                          <a:solidFill>
                            <a:srgbClr val="0000FF"/>
                          </a:solidFill>
                          <a:effectLst/>
                          <a:latin typeface="Arial" panose="020B0604020202020204" pitchFamily="34" charset="0"/>
                          <a:ea typeface="+mn-ea"/>
                          <a:cs typeface="+mn-cs"/>
                        </a:rPr>
                        <a:t>2422 </a:t>
                      </a:r>
                      <a:r>
                        <a:rPr lang="en-US" sz="1000" b="1" i="0" u="none" strike="noStrike" kern="1200" dirty="0" err="1" smtClean="0">
                          <a:solidFill>
                            <a:srgbClr val="0000FF"/>
                          </a:solidFill>
                          <a:effectLst/>
                          <a:latin typeface="Arial" panose="020B0604020202020204" pitchFamily="34" charset="0"/>
                          <a:ea typeface="+mn-ea"/>
                          <a:cs typeface="+mn-cs"/>
                        </a:rPr>
                        <a:t>Specialişti</a:t>
                      </a:r>
                      <a:r>
                        <a:rPr lang="en-US" sz="1000" b="1" i="0" u="none" strike="noStrike" kern="1200" dirty="0" smtClean="0">
                          <a:solidFill>
                            <a:srgbClr val="0000FF"/>
                          </a:solidFill>
                          <a:effectLst/>
                          <a:latin typeface="Arial" panose="020B0604020202020204" pitchFamily="34" charset="0"/>
                          <a:ea typeface="+mn-ea"/>
                          <a:cs typeface="+mn-cs"/>
                        </a:rPr>
                        <a:t> </a:t>
                      </a:r>
                      <a:r>
                        <a:rPr lang="en-US" sz="1000" b="1" i="0" u="none" strike="noStrike" kern="1200" dirty="0" err="1" smtClean="0">
                          <a:solidFill>
                            <a:srgbClr val="0000FF"/>
                          </a:solidFill>
                          <a:effectLst/>
                          <a:latin typeface="Arial" panose="020B0604020202020204" pitchFamily="34" charset="0"/>
                          <a:ea typeface="+mn-ea"/>
                          <a:cs typeface="+mn-cs"/>
                        </a:rPr>
                        <a:t>în</a:t>
                      </a:r>
                      <a:r>
                        <a:rPr lang="en-US" sz="1000" b="1" i="0" u="none" strike="noStrike" kern="1200" dirty="0" smtClean="0">
                          <a:solidFill>
                            <a:srgbClr val="0000FF"/>
                          </a:solidFill>
                          <a:effectLst/>
                          <a:latin typeface="Arial" panose="020B0604020202020204" pitchFamily="34" charset="0"/>
                          <a:ea typeface="+mn-ea"/>
                          <a:cs typeface="+mn-cs"/>
                        </a:rPr>
                        <a:t> </a:t>
                      </a:r>
                      <a:r>
                        <a:rPr lang="en-US" sz="1000" b="1" i="0" u="none" strike="noStrike" kern="1200" dirty="0" err="1" smtClean="0">
                          <a:solidFill>
                            <a:srgbClr val="0000FF"/>
                          </a:solidFill>
                          <a:effectLst/>
                          <a:latin typeface="Arial" panose="020B0604020202020204" pitchFamily="34" charset="0"/>
                          <a:ea typeface="+mn-ea"/>
                          <a:cs typeface="+mn-cs"/>
                        </a:rPr>
                        <a:t>domeniul</a:t>
                      </a:r>
                      <a:r>
                        <a:rPr lang="en-US" sz="1000" b="1" i="0" u="none" strike="noStrike" kern="1200" dirty="0" smtClean="0">
                          <a:solidFill>
                            <a:srgbClr val="0000FF"/>
                          </a:solidFill>
                          <a:effectLst/>
                          <a:latin typeface="Arial" panose="020B0604020202020204" pitchFamily="34" charset="0"/>
                          <a:ea typeface="+mn-ea"/>
                          <a:cs typeface="+mn-cs"/>
                        </a:rPr>
                        <a:t> </a:t>
                      </a:r>
                      <a:r>
                        <a:rPr lang="en-US" sz="1000" b="1" i="0" u="none" strike="noStrike" kern="1200" dirty="0" err="1" smtClean="0">
                          <a:solidFill>
                            <a:srgbClr val="0000FF"/>
                          </a:solidFill>
                          <a:effectLst/>
                          <a:latin typeface="Arial" panose="020B0604020202020204" pitchFamily="34" charset="0"/>
                          <a:ea typeface="+mn-ea"/>
                          <a:cs typeface="+mn-cs"/>
                        </a:rPr>
                        <a:t>politicilor</a:t>
                      </a:r>
                      <a:r>
                        <a:rPr lang="en-US" sz="1000" b="1" i="0" u="none" strike="noStrike" kern="1200" dirty="0" smtClean="0">
                          <a:solidFill>
                            <a:srgbClr val="0000FF"/>
                          </a:solidFill>
                          <a:effectLst/>
                          <a:latin typeface="Arial" panose="020B0604020202020204" pitchFamily="34" charset="0"/>
                          <a:ea typeface="+mn-ea"/>
                          <a:cs typeface="+mn-cs"/>
                        </a:rPr>
                        <a:t> administrative</a:t>
                      </a:r>
                    </a:p>
                    <a:p>
                      <a:r>
                        <a:rPr lang="en-US" sz="1000" b="1" i="0" u="none" strike="noStrike" kern="1200" dirty="0" smtClean="0">
                          <a:solidFill>
                            <a:srgbClr val="0000FF"/>
                          </a:solidFill>
                          <a:effectLst/>
                          <a:latin typeface="Arial" panose="020B0604020202020204" pitchFamily="34" charset="0"/>
                          <a:ea typeface="+mn-ea"/>
                          <a:cs typeface="+mn-cs"/>
                        </a:rPr>
                        <a:t>2423 </a:t>
                      </a:r>
                      <a:r>
                        <a:rPr lang="en-US" sz="1000" b="1" i="0" u="none" strike="noStrike" kern="1200" dirty="0" err="1" smtClean="0">
                          <a:solidFill>
                            <a:srgbClr val="0000FF"/>
                          </a:solidFill>
                          <a:effectLst/>
                          <a:latin typeface="Arial" panose="020B0604020202020204" pitchFamily="34" charset="0"/>
                          <a:ea typeface="+mn-ea"/>
                          <a:cs typeface="+mn-cs"/>
                        </a:rPr>
                        <a:t>Specialişti</a:t>
                      </a:r>
                      <a:r>
                        <a:rPr lang="en-US" sz="1000" b="1" i="0" u="none" strike="noStrike" kern="1200" dirty="0" smtClean="0">
                          <a:solidFill>
                            <a:srgbClr val="0000FF"/>
                          </a:solidFill>
                          <a:effectLst/>
                          <a:latin typeface="Arial" panose="020B0604020202020204" pitchFamily="34" charset="0"/>
                          <a:ea typeface="+mn-ea"/>
                          <a:cs typeface="+mn-cs"/>
                        </a:rPr>
                        <a:t> </a:t>
                      </a:r>
                      <a:r>
                        <a:rPr lang="en-US" sz="1000" b="1" i="0" u="none" strike="noStrike" kern="1200" dirty="0" err="1" smtClean="0">
                          <a:solidFill>
                            <a:srgbClr val="0000FF"/>
                          </a:solidFill>
                          <a:effectLst/>
                          <a:latin typeface="Arial" panose="020B0604020202020204" pitchFamily="34" charset="0"/>
                          <a:ea typeface="+mn-ea"/>
                          <a:cs typeface="+mn-cs"/>
                        </a:rPr>
                        <a:t>în</a:t>
                      </a:r>
                      <a:r>
                        <a:rPr lang="en-US" sz="1000" b="1" i="0" u="none" strike="noStrike" kern="1200" dirty="0" smtClean="0">
                          <a:solidFill>
                            <a:srgbClr val="0000FF"/>
                          </a:solidFill>
                          <a:effectLst/>
                          <a:latin typeface="Arial" panose="020B0604020202020204" pitchFamily="34" charset="0"/>
                          <a:ea typeface="+mn-ea"/>
                          <a:cs typeface="+mn-cs"/>
                        </a:rPr>
                        <a:t> </a:t>
                      </a:r>
                      <a:r>
                        <a:rPr lang="en-US" sz="1000" b="1" i="0" u="none" strike="noStrike" kern="1200" dirty="0" err="1" smtClean="0">
                          <a:solidFill>
                            <a:srgbClr val="0000FF"/>
                          </a:solidFill>
                          <a:effectLst/>
                          <a:latin typeface="Arial" panose="020B0604020202020204" pitchFamily="34" charset="0"/>
                          <a:ea typeface="+mn-ea"/>
                          <a:cs typeface="+mn-cs"/>
                        </a:rPr>
                        <a:t>domeniul</a:t>
                      </a:r>
                      <a:r>
                        <a:rPr lang="en-US" sz="1000" b="1" i="0" u="none" strike="noStrike" kern="1200" dirty="0" smtClean="0">
                          <a:solidFill>
                            <a:srgbClr val="0000FF"/>
                          </a:solidFill>
                          <a:effectLst/>
                          <a:latin typeface="Arial" panose="020B0604020202020204" pitchFamily="34" charset="0"/>
                          <a:ea typeface="+mn-ea"/>
                          <a:cs typeface="+mn-cs"/>
                        </a:rPr>
                        <a:t> </a:t>
                      </a:r>
                      <a:r>
                        <a:rPr lang="en-US" sz="1000" b="1" i="0" u="none" strike="noStrike" kern="1200" dirty="0" err="1" smtClean="0">
                          <a:solidFill>
                            <a:srgbClr val="0000FF"/>
                          </a:solidFill>
                          <a:effectLst/>
                          <a:latin typeface="Arial" panose="020B0604020202020204" pitchFamily="34" charset="0"/>
                          <a:ea typeface="+mn-ea"/>
                          <a:cs typeface="+mn-cs"/>
                        </a:rPr>
                        <a:t>resurselor</a:t>
                      </a:r>
                      <a:r>
                        <a:rPr lang="en-US" sz="1000" b="1" i="0" u="none" strike="noStrike" kern="1200" dirty="0" smtClean="0">
                          <a:solidFill>
                            <a:srgbClr val="0000FF"/>
                          </a:solidFill>
                          <a:effectLst/>
                          <a:latin typeface="Arial" panose="020B0604020202020204" pitchFamily="34" charset="0"/>
                          <a:ea typeface="+mn-ea"/>
                          <a:cs typeface="+mn-cs"/>
                        </a:rPr>
                        <a:t> </a:t>
                      </a:r>
                      <a:r>
                        <a:rPr lang="en-US" sz="1000" b="1" i="0" u="none" strike="noStrike" kern="1200" dirty="0" err="1" smtClean="0">
                          <a:solidFill>
                            <a:srgbClr val="0000FF"/>
                          </a:solidFill>
                          <a:effectLst/>
                          <a:latin typeface="Arial" panose="020B0604020202020204" pitchFamily="34" charset="0"/>
                          <a:ea typeface="+mn-ea"/>
                          <a:cs typeface="+mn-cs"/>
                        </a:rPr>
                        <a:t>umane</a:t>
                      </a:r>
                      <a:r>
                        <a:rPr lang="en-US" sz="1000" b="1" i="0" u="none" strike="noStrike" kern="1200" dirty="0" smtClean="0">
                          <a:solidFill>
                            <a:srgbClr val="0000FF"/>
                          </a:solidFill>
                          <a:effectLst/>
                          <a:latin typeface="Arial" panose="020B0604020202020204" pitchFamily="34" charset="0"/>
                          <a:ea typeface="+mn-ea"/>
                          <a:cs typeface="+mn-cs"/>
                        </a:rPr>
                        <a:t> </a:t>
                      </a:r>
                      <a:r>
                        <a:rPr lang="en-US" sz="1000" b="1" i="0" u="none" strike="noStrike" kern="1200" dirty="0" err="1" smtClean="0">
                          <a:solidFill>
                            <a:srgbClr val="0000FF"/>
                          </a:solidFill>
                          <a:effectLst/>
                          <a:latin typeface="Arial" panose="020B0604020202020204" pitchFamily="34" charset="0"/>
                          <a:ea typeface="+mn-ea"/>
                          <a:cs typeface="+mn-cs"/>
                        </a:rPr>
                        <a:t>şi</a:t>
                      </a:r>
                      <a:r>
                        <a:rPr lang="en-US" sz="1000" b="1" i="0" u="none" strike="noStrike" kern="1200" dirty="0" smtClean="0">
                          <a:solidFill>
                            <a:srgbClr val="0000FF"/>
                          </a:solidFill>
                          <a:effectLst/>
                          <a:latin typeface="Arial" panose="020B0604020202020204" pitchFamily="34" charset="0"/>
                          <a:ea typeface="+mn-ea"/>
                          <a:cs typeface="+mn-cs"/>
                        </a:rPr>
                        <a:t> de personal</a:t>
                      </a:r>
                    </a:p>
                    <a:p>
                      <a:r>
                        <a:rPr lang="en-US" sz="1000" b="1" i="0" u="none" strike="noStrike" kern="1200" dirty="0" smtClean="0">
                          <a:solidFill>
                            <a:srgbClr val="0000FF"/>
                          </a:solidFill>
                          <a:effectLst/>
                          <a:latin typeface="Arial" panose="020B0604020202020204" pitchFamily="34" charset="0"/>
                          <a:ea typeface="+mn-ea"/>
                          <a:cs typeface="+mn-cs"/>
                        </a:rPr>
                        <a:t>2424 </a:t>
                      </a:r>
                      <a:r>
                        <a:rPr lang="en-US" sz="1000" b="1" i="0" u="none" strike="noStrike" kern="1200" dirty="0" err="1" smtClean="0">
                          <a:solidFill>
                            <a:srgbClr val="0000FF"/>
                          </a:solidFill>
                          <a:effectLst/>
                          <a:latin typeface="Arial" panose="020B0604020202020204" pitchFamily="34" charset="0"/>
                          <a:ea typeface="+mn-ea"/>
                          <a:cs typeface="+mn-cs"/>
                        </a:rPr>
                        <a:t>Specialişti</a:t>
                      </a:r>
                      <a:r>
                        <a:rPr lang="en-US" sz="1000" b="1" i="0" u="none" strike="noStrike" kern="1200" dirty="0" smtClean="0">
                          <a:solidFill>
                            <a:srgbClr val="0000FF"/>
                          </a:solidFill>
                          <a:effectLst/>
                          <a:latin typeface="Arial" panose="020B0604020202020204" pitchFamily="34" charset="0"/>
                          <a:ea typeface="+mn-ea"/>
                          <a:cs typeface="+mn-cs"/>
                        </a:rPr>
                        <a:t> </a:t>
                      </a:r>
                      <a:r>
                        <a:rPr lang="en-US" sz="1000" b="1" i="0" u="none" strike="noStrike" kern="1200" dirty="0" err="1" smtClean="0">
                          <a:solidFill>
                            <a:srgbClr val="0000FF"/>
                          </a:solidFill>
                          <a:effectLst/>
                          <a:latin typeface="Arial" panose="020B0604020202020204" pitchFamily="34" charset="0"/>
                          <a:ea typeface="+mn-ea"/>
                          <a:cs typeface="+mn-cs"/>
                        </a:rPr>
                        <a:t>în</a:t>
                      </a:r>
                      <a:r>
                        <a:rPr lang="en-US" sz="1000" b="1" i="0" u="none" strike="noStrike" kern="1200" dirty="0" smtClean="0">
                          <a:solidFill>
                            <a:srgbClr val="0000FF"/>
                          </a:solidFill>
                          <a:effectLst/>
                          <a:latin typeface="Arial" panose="020B0604020202020204" pitchFamily="34" charset="0"/>
                          <a:ea typeface="+mn-ea"/>
                          <a:cs typeface="+mn-cs"/>
                        </a:rPr>
                        <a:t> </a:t>
                      </a:r>
                      <a:r>
                        <a:rPr lang="en-US" sz="1000" b="1" i="0" u="none" strike="noStrike" kern="1200" dirty="0" err="1" smtClean="0">
                          <a:solidFill>
                            <a:srgbClr val="0000FF"/>
                          </a:solidFill>
                          <a:effectLst/>
                          <a:latin typeface="Arial" panose="020B0604020202020204" pitchFamily="34" charset="0"/>
                          <a:ea typeface="+mn-ea"/>
                          <a:cs typeface="+mn-cs"/>
                        </a:rPr>
                        <a:t>formarea</a:t>
                      </a:r>
                      <a:r>
                        <a:rPr lang="en-US" sz="1000" b="1" i="0" u="none" strike="noStrike" kern="1200" dirty="0" smtClean="0">
                          <a:solidFill>
                            <a:srgbClr val="0000FF"/>
                          </a:solidFill>
                          <a:effectLst/>
                          <a:latin typeface="Arial" panose="020B0604020202020204" pitchFamily="34" charset="0"/>
                          <a:ea typeface="+mn-ea"/>
                          <a:cs typeface="+mn-cs"/>
                        </a:rPr>
                        <a:t> </a:t>
                      </a:r>
                      <a:r>
                        <a:rPr lang="en-US" sz="1000" b="1" i="0" u="none" strike="noStrike" kern="1200" dirty="0" err="1" smtClean="0">
                          <a:solidFill>
                            <a:srgbClr val="0000FF"/>
                          </a:solidFill>
                          <a:effectLst/>
                          <a:latin typeface="Arial" panose="020B0604020202020204" pitchFamily="34" charset="0"/>
                          <a:ea typeface="+mn-ea"/>
                          <a:cs typeface="+mn-cs"/>
                        </a:rPr>
                        <a:t>şi</a:t>
                      </a:r>
                      <a:r>
                        <a:rPr lang="en-US" sz="1000" b="1" i="0" u="none" strike="noStrike" kern="1200" dirty="0" smtClean="0">
                          <a:solidFill>
                            <a:srgbClr val="0000FF"/>
                          </a:solidFill>
                          <a:effectLst/>
                          <a:latin typeface="Arial" panose="020B0604020202020204" pitchFamily="34" charset="0"/>
                          <a:ea typeface="+mn-ea"/>
                          <a:cs typeface="+mn-cs"/>
                        </a:rPr>
                        <a:t> </a:t>
                      </a:r>
                      <a:r>
                        <a:rPr lang="en-US" sz="1000" b="1" i="0" u="none" strike="noStrike" kern="1200" dirty="0" err="1" smtClean="0">
                          <a:solidFill>
                            <a:srgbClr val="0000FF"/>
                          </a:solidFill>
                          <a:effectLst/>
                          <a:latin typeface="Arial" panose="020B0604020202020204" pitchFamily="34" charset="0"/>
                          <a:ea typeface="+mn-ea"/>
                          <a:cs typeface="+mn-cs"/>
                        </a:rPr>
                        <a:t>dezvoltarea</a:t>
                      </a:r>
                      <a:r>
                        <a:rPr lang="en-US" sz="1000" b="1" i="0" u="none" strike="noStrike" kern="1200" dirty="0" smtClean="0">
                          <a:solidFill>
                            <a:srgbClr val="0000FF"/>
                          </a:solidFill>
                          <a:effectLst/>
                          <a:latin typeface="Arial" panose="020B0604020202020204" pitchFamily="34" charset="0"/>
                          <a:ea typeface="+mn-ea"/>
                          <a:cs typeface="+mn-cs"/>
                        </a:rPr>
                        <a:t> </a:t>
                      </a:r>
                      <a:r>
                        <a:rPr lang="en-US" sz="1000" b="1" i="0" u="none" strike="noStrike" kern="1200" dirty="0" err="1" smtClean="0">
                          <a:solidFill>
                            <a:srgbClr val="0000FF"/>
                          </a:solidFill>
                          <a:effectLst/>
                          <a:latin typeface="Arial" panose="020B0604020202020204" pitchFamily="34" charset="0"/>
                          <a:ea typeface="+mn-ea"/>
                          <a:cs typeface="+mn-cs"/>
                        </a:rPr>
                        <a:t>personalului</a:t>
                      </a:r>
                      <a:endParaRPr lang="en-US" sz="1000" b="1" i="0" u="none" strike="noStrike" kern="1200" dirty="0">
                        <a:solidFill>
                          <a:srgbClr val="0000FF"/>
                        </a:solidFill>
                        <a:effectLst/>
                        <a:latin typeface="Arial" panose="020B0604020202020204" pitchFamily="34" charset="0"/>
                        <a:ea typeface="+mn-ea"/>
                        <a:cs typeface="+mn-cs"/>
                      </a:endParaRPr>
                    </a:p>
                  </a:txBody>
                  <a:tcPr/>
                </a:tc>
                <a:extLst>
                  <a:ext uri="{0D108BD9-81ED-4DB2-BD59-A6C34878D82A}">
                    <a16:rowId xmlns:a16="http://schemas.microsoft.com/office/drawing/2014/main" val="976943631"/>
                  </a:ext>
                </a:extLst>
              </a:tr>
              <a:tr h="299310">
                <a:tc>
                  <a:txBody>
                    <a:bodyPr/>
                    <a:lstStyle/>
                    <a:p>
                      <a:pPr algn="just" fontAlgn="ctr"/>
                      <a:r>
                        <a:rPr lang="en-US" sz="1000" b="1" i="0" u="none" strike="noStrike" dirty="0" smtClean="0">
                          <a:solidFill>
                            <a:srgbClr val="0000FF"/>
                          </a:solidFill>
                          <a:effectLst/>
                          <a:latin typeface="Arial" panose="020B0604020202020204" pitchFamily="34" charset="0"/>
                        </a:rPr>
                        <a:t>0414 Marketing, </a:t>
                      </a:r>
                      <a:r>
                        <a:rPr lang="en-US" sz="1000" b="1" i="0" u="none" strike="noStrike" dirty="0" err="1" smtClean="0">
                          <a:solidFill>
                            <a:srgbClr val="0000FF"/>
                          </a:solidFill>
                          <a:effectLst/>
                          <a:latin typeface="Arial" panose="020B0604020202020204" pitchFamily="34" charset="0"/>
                        </a:rPr>
                        <a:t>publicitate</a:t>
                      </a:r>
                      <a:r>
                        <a:rPr lang="en-US" sz="1000" b="1" i="0" u="none" strike="noStrike" dirty="0" smtClean="0">
                          <a:solidFill>
                            <a:srgbClr val="0000FF"/>
                          </a:solidFill>
                          <a:effectLst/>
                          <a:latin typeface="Arial" panose="020B0604020202020204" pitchFamily="34" charset="0"/>
                        </a:rPr>
                        <a:t> </a:t>
                      </a:r>
                      <a:r>
                        <a:rPr lang="en-US" sz="1000" b="1" i="0" u="none" strike="noStrike" dirty="0" err="1" smtClean="0">
                          <a:solidFill>
                            <a:srgbClr val="0000FF"/>
                          </a:solidFill>
                          <a:effectLst/>
                          <a:latin typeface="Arial" panose="020B0604020202020204" pitchFamily="34" charset="0"/>
                        </a:rPr>
                        <a:t>şi</a:t>
                      </a:r>
                      <a:r>
                        <a:rPr lang="en-US" sz="1000" b="1" i="0" u="none" strike="noStrike" dirty="0" smtClean="0">
                          <a:solidFill>
                            <a:srgbClr val="0000FF"/>
                          </a:solidFill>
                          <a:effectLst/>
                          <a:latin typeface="Arial" panose="020B0604020202020204" pitchFamily="34" charset="0"/>
                        </a:rPr>
                        <a:t> </a:t>
                      </a:r>
                      <a:r>
                        <a:rPr lang="en-US" sz="1000" b="1" i="0" u="none" strike="noStrike" dirty="0" err="1" smtClean="0">
                          <a:solidFill>
                            <a:srgbClr val="0000FF"/>
                          </a:solidFill>
                          <a:effectLst/>
                          <a:latin typeface="Arial" panose="020B0604020202020204" pitchFamily="34" charset="0"/>
                        </a:rPr>
                        <a:t>relaţii</a:t>
                      </a:r>
                      <a:r>
                        <a:rPr lang="en-US" sz="1000" b="1" i="0" u="none" strike="noStrike" dirty="0" smtClean="0">
                          <a:solidFill>
                            <a:srgbClr val="0000FF"/>
                          </a:solidFill>
                          <a:effectLst/>
                          <a:latin typeface="Arial" panose="020B0604020202020204" pitchFamily="34" charset="0"/>
                        </a:rPr>
                        <a:t> </a:t>
                      </a:r>
                      <a:r>
                        <a:rPr lang="en-US" sz="1000" b="1" i="0" u="none" strike="noStrike" dirty="0" err="1" smtClean="0">
                          <a:solidFill>
                            <a:srgbClr val="0000FF"/>
                          </a:solidFill>
                          <a:effectLst/>
                          <a:latin typeface="Arial" panose="020B0604020202020204" pitchFamily="34" charset="0"/>
                        </a:rPr>
                        <a:t>publice</a:t>
                      </a:r>
                      <a:endParaRPr lang="en-US" sz="1000" b="1" i="0" u="none" strike="noStrike" dirty="0">
                        <a:solidFill>
                          <a:srgbClr val="0000FF"/>
                        </a:solidFill>
                        <a:effectLst/>
                        <a:latin typeface="Arial" panose="020B0604020202020204" pitchFamily="34" charset="0"/>
                      </a:endParaRPr>
                    </a:p>
                  </a:txBody>
                  <a:tcPr marL="9525" marR="9525" marT="9525" marB="0" anchor="ctr"/>
                </a:tc>
                <a:tc>
                  <a:txBody>
                    <a:bodyPr/>
                    <a:lstStyle/>
                    <a:p>
                      <a:r>
                        <a:rPr lang="en-US" sz="1000" b="1" i="0" u="none" strike="noStrike" kern="1200" dirty="0" smtClean="0">
                          <a:solidFill>
                            <a:srgbClr val="0000FF"/>
                          </a:solidFill>
                          <a:effectLst/>
                          <a:latin typeface="Arial" panose="020B0604020202020204" pitchFamily="34" charset="0"/>
                          <a:ea typeface="+mn-ea"/>
                          <a:cs typeface="+mn-cs"/>
                        </a:rPr>
                        <a:t>2431 </a:t>
                      </a:r>
                      <a:r>
                        <a:rPr lang="en-US" sz="1000" b="1" i="0" u="none" strike="noStrike" kern="1200" dirty="0" err="1" smtClean="0">
                          <a:solidFill>
                            <a:srgbClr val="0000FF"/>
                          </a:solidFill>
                          <a:effectLst/>
                          <a:latin typeface="Arial" panose="020B0604020202020204" pitchFamily="34" charset="0"/>
                          <a:ea typeface="+mn-ea"/>
                          <a:cs typeface="+mn-cs"/>
                        </a:rPr>
                        <a:t>Specialişti</a:t>
                      </a:r>
                      <a:r>
                        <a:rPr lang="en-US" sz="1000" b="1" i="0" u="none" strike="noStrike" kern="1200" dirty="0" smtClean="0">
                          <a:solidFill>
                            <a:srgbClr val="0000FF"/>
                          </a:solidFill>
                          <a:effectLst/>
                          <a:latin typeface="Arial" panose="020B0604020202020204" pitchFamily="34" charset="0"/>
                          <a:ea typeface="+mn-ea"/>
                          <a:cs typeface="+mn-cs"/>
                        </a:rPr>
                        <a:t> </a:t>
                      </a:r>
                      <a:r>
                        <a:rPr lang="en-US" sz="1000" b="1" i="0" u="none" strike="noStrike" kern="1200" dirty="0" err="1" smtClean="0">
                          <a:solidFill>
                            <a:srgbClr val="0000FF"/>
                          </a:solidFill>
                          <a:effectLst/>
                          <a:latin typeface="Arial" panose="020B0604020202020204" pitchFamily="34" charset="0"/>
                          <a:ea typeface="+mn-ea"/>
                          <a:cs typeface="+mn-cs"/>
                        </a:rPr>
                        <a:t>în</a:t>
                      </a:r>
                      <a:r>
                        <a:rPr lang="en-US" sz="1000" b="1" i="0" u="none" strike="noStrike" kern="1200" dirty="0" smtClean="0">
                          <a:solidFill>
                            <a:srgbClr val="0000FF"/>
                          </a:solidFill>
                          <a:effectLst/>
                          <a:latin typeface="Arial" panose="020B0604020202020204" pitchFamily="34" charset="0"/>
                          <a:ea typeface="+mn-ea"/>
                          <a:cs typeface="+mn-cs"/>
                        </a:rPr>
                        <a:t> </a:t>
                      </a:r>
                      <a:r>
                        <a:rPr lang="en-US" sz="1000" b="1" i="0" u="none" strike="noStrike" kern="1200" dirty="0" err="1" smtClean="0">
                          <a:solidFill>
                            <a:srgbClr val="0000FF"/>
                          </a:solidFill>
                          <a:effectLst/>
                          <a:latin typeface="Arial" panose="020B0604020202020204" pitchFamily="34" charset="0"/>
                          <a:ea typeface="+mn-ea"/>
                          <a:cs typeface="+mn-cs"/>
                        </a:rPr>
                        <a:t>publicitate</a:t>
                      </a:r>
                      <a:r>
                        <a:rPr lang="en-US" sz="1000" b="1" i="0" u="none" strike="noStrike" kern="1200" dirty="0" smtClean="0">
                          <a:solidFill>
                            <a:srgbClr val="0000FF"/>
                          </a:solidFill>
                          <a:effectLst/>
                          <a:latin typeface="Arial" panose="020B0604020202020204" pitchFamily="34" charset="0"/>
                          <a:ea typeface="+mn-ea"/>
                          <a:cs typeface="+mn-cs"/>
                        </a:rPr>
                        <a:t> </a:t>
                      </a:r>
                      <a:r>
                        <a:rPr lang="en-US" sz="1000" b="1" i="0" u="none" strike="noStrike" kern="1200" dirty="0" err="1" smtClean="0">
                          <a:solidFill>
                            <a:srgbClr val="0000FF"/>
                          </a:solidFill>
                          <a:effectLst/>
                          <a:latin typeface="Arial" panose="020B0604020202020204" pitchFamily="34" charset="0"/>
                          <a:ea typeface="+mn-ea"/>
                          <a:cs typeface="+mn-cs"/>
                        </a:rPr>
                        <a:t>şi</a:t>
                      </a:r>
                      <a:r>
                        <a:rPr lang="en-US" sz="1000" b="1" i="0" u="none" strike="noStrike" kern="1200" dirty="0" smtClean="0">
                          <a:solidFill>
                            <a:srgbClr val="0000FF"/>
                          </a:solidFill>
                          <a:effectLst/>
                          <a:latin typeface="Arial" panose="020B0604020202020204" pitchFamily="34" charset="0"/>
                          <a:ea typeface="+mn-ea"/>
                          <a:cs typeface="+mn-cs"/>
                        </a:rPr>
                        <a:t> marketing</a:t>
                      </a:r>
                    </a:p>
                    <a:p>
                      <a:r>
                        <a:rPr lang="en-US" sz="1000" b="1" i="0" u="none" strike="noStrike" kern="1200" dirty="0" smtClean="0">
                          <a:solidFill>
                            <a:srgbClr val="0000FF"/>
                          </a:solidFill>
                          <a:effectLst/>
                          <a:latin typeface="Arial" panose="020B0604020202020204" pitchFamily="34" charset="0"/>
                          <a:ea typeface="+mn-ea"/>
                          <a:cs typeface="+mn-cs"/>
                        </a:rPr>
                        <a:t>2432 </a:t>
                      </a:r>
                      <a:r>
                        <a:rPr lang="en-US" sz="1000" b="1" i="0" u="none" strike="noStrike" kern="1200" dirty="0" err="1" smtClean="0">
                          <a:solidFill>
                            <a:srgbClr val="0000FF"/>
                          </a:solidFill>
                          <a:effectLst/>
                          <a:latin typeface="Arial" panose="020B0604020202020204" pitchFamily="34" charset="0"/>
                          <a:ea typeface="+mn-ea"/>
                          <a:cs typeface="+mn-cs"/>
                        </a:rPr>
                        <a:t>Specialişti</a:t>
                      </a:r>
                      <a:r>
                        <a:rPr lang="en-US" sz="1000" b="1" i="0" u="none" strike="noStrike" kern="1200" dirty="0" smtClean="0">
                          <a:solidFill>
                            <a:srgbClr val="0000FF"/>
                          </a:solidFill>
                          <a:effectLst/>
                          <a:latin typeface="Arial" panose="020B0604020202020204" pitchFamily="34" charset="0"/>
                          <a:ea typeface="+mn-ea"/>
                          <a:cs typeface="+mn-cs"/>
                        </a:rPr>
                        <a:t> </a:t>
                      </a:r>
                      <a:r>
                        <a:rPr lang="en-US" sz="1000" b="1" i="0" u="none" strike="noStrike" kern="1200" dirty="0" err="1" smtClean="0">
                          <a:solidFill>
                            <a:srgbClr val="0000FF"/>
                          </a:solidFill>
                          <a:effectLst/>
                          <a:latin typeface="Arial" panose="020B0604020202020204" pitchFamily="34" charset="0"/>
                          <a:ea typeface="+mn-ea"/>
                          <a:cs typeface="+mn-cs"/>
                        </a:rPr>
                        <a:t>în</a:t>
                      </a:r>
                      <a:r>
                        <a:rPr lang="en-US" sz="1000" b="1" i="0" u="none" strike="noStrike" kern="1200" dirty="0" smtClean="0">
                          <a:solidFill>
                            <a:srgbClr val="0000FF"/>
                          </a:solidFill>
                          <a:effectLst/>
                          <a:latin typeface="Arial" panose="020B0604020202020204" pitchFamily="34" charset="0"/>
                          <a:ea typeface="+mn-ea"/>
                          <a:cs typeface="+mn-cs"/>
                        </a:rPr>
                        <a:t> </a:t>
                      </a:r>
                      <a:r>
                        <a:rPr lang="en-US" sz="1000" b="1" i="0" u="none" strike="noStrike" kern="1200" dirty="0" err="1" smtClean="0">
                          <a:solidFill>
                            <a:srgbClr val="0000FF"/>
                          </a:solidFill>
                          <a:effectLst/>
                          <a:latin typeface="Arial" panose="020B0604020202020204" pitchFamily="34" charset="0"/>
                          <a:ea typeface="+mn-ea"/>
                          <a:cs typeface="+mn-cs"/>
                        </a:rPr>
                        <a:t>relaţii</a:t>
                      </a:r>
                      <a:r>
                        <a:rPr lang="en-US" sz="1000" b="1" i="0" u="none" strike="noStrike" kern="1200" dirty="0" smtClean="0">
                          <a:solidFill>
                            <a:srgbClr val="0000FF"/>
                          </a:solidFill>
                          <a:effectLst/>
                          <a:latin typeface="Arial" panose="020B0604020202020204" pitchFamily="34" charset="0"/>
                          <a:ea typeface="+mn-ea"/>
                          <a:cs typeface="+mn-cs"/>
                        </a:rPr>
                        <a:t> </a:t>
                      </a:r>
                      <a:r>
                        <a:rPr lang="en-US" sz="1000" b="1" i="0" u="none" strike="noStrike" kern="1200" dirty="0" err="1" smtClean="0">
                          <a:solidFill>
                            <a:srgbClr val="0000FF"/>
                          </a:solidFill>
                          <a:effectLst/>
                          <a:latin typeface="Arial" panose="020B0604020202020204" pitchFamily="34" charset="0"/>
                          <a:ea typeface="+mn-ea"/>
                          <a:cs typeface="+mn-cs"/>
                        </a:rPr>
                        <a:t>publice</a:t>
                      </a:r>
                      <a:endParaRPr lang="en-US" sz="1000" b="1" i="0" u="none" strike="noStrike" kern="1200" dirty="0" smtClean="0">
                        <a:solidFill>
                          <a:srgbClr val="0000FF"/>
                        </a:solidFill>
                        <a:effectLst/>
                        <a:latin typeface="Arial" panose="020B0604020202020204" pitchFamily="34" charset="0"/>
                        <a:ea typeface="+mn-ea"/>
                        <a:cs typeface="+mn-cs"/>
                      </a:endParaRPr>
                    </a:p>
                  </a:txBody>
                  <a:tcPr/>
                </a:tc>
                <a:extLst>
                  <a:ext uri="{0D108BD9-81ED-4DB2-BD59-A6C34878D82A}">
                    <a16:rowId xmlns:a16="http://schemas.microsoft.com/office/drawing/2014/main" val="1200278923"/>
                  </a:ext>
                </a:extLst>
              </a:tr>
              <a:tr h="317192">
                <a:tc>
                  <a:txBody>
                    <a:bodyPr/>
                    <a:lstStyle/>
                    <a:p>
                      <a:pPr algn="just" fontAlgn="ctr"/>
                      <a:r>
                        <a:rPr lang="pt-BR" sz="1000" b="0" i="0" u="none" strike="noStrike" dirty="0" smtClean="0">
                          <a:solidFill>
                            <a:srgbClr val="000000"/>
                          </a:solidFill>
                          <a:effectLst/>
                          <a:latin typeface="Arial" panose="020B0604020202020204" pitchFamily="34" charset="0"/>
                        </a:rPr>
                        <a:t>0415 </a:t>
                      </a:r>
                      <a:r>
                        <a:rPr lang="pt-BR" sz="1000" b="0" i="0" u="none" strike="noStrike" dirty="0" err="1" smtClean="0">
                          <a:solidFill>
                            <a:srgbClr val="000000"/>
                          </a:solidFill>
                          <a:effectLst/>
                          <a:latin typeface="Arial" panose="020B0604020202020204" pitchFamily="34" charset="0"/>
                        </a:rPr>
                        <a:t>Activităţi</a:t>
                      </a:r>
                      <a:r>
                        <a:rPr lang="pt-BR" sz="1000" b="0" i="0" u="none" strike="noStrike" dirty="0" smtClean="0">
                          <a:solidFill>
                            <a:srgbClr val="000000"/>
                          </a:solidFill>
                          <a:effectLst/>
                          <a:latin typeface="Arial" panose="020B0604020202020204" pitchFamily="34" charset="0"/>
                        </a:rPr>
                        <a:t> de </a:t>
                      </a:r>
                      <a:r>
                        <a:rPr lang="pt-BR" sz="1000" b="0" i="0" u="none" strike="noStrike" dirty="0" err="1" smtClean="0">
                          <a:solidFill>
                            <a:srgbClr val="000000"/>
                          </a:solidFill>
                          <a:effectLst/>
                          <a:latin typeface="Arial" panose="020B0604020202020204" pitchFamily="34" charset="0"/>
                        </a:rPr>
                        <a:t>birou</a:t>
                      </a:r>
                      <a:r>
                        <a:rPr lang="pt-BR" sz="1000" b="0" i="0" u="none" strike="noStrike" dirty="0" smtClean="0">
                          <a:solidFill>
                            <a:srgbClr val="000000"/>
                          </a:solidFill>
                          <a:effectLst/>
                          <a:latin typeface="Arial" panose="020B0604020202020204" pitchFamily="34" charset="0"/>
                        </a:rPr>
                        <a:t> </a:t>
                      </a:r>
                      <a:r>
                        <a:rPr lang="pt-BR" sz="1000" b="0" i="0" u="none" strike="noStrike" dirty="0" err="1" smtClean="0">
                          <a:solidFill>
                            <a:srgbClr val="000000"/>
                          </a:solidFill>
                          <a:effectLst/>
                          <a:latin typeface="Arial" panose="020B0604020202020204" pitchFamily="34" charset="0"/>
                        </a:rPr>
                        <a:t>şi</a:t>
                      </a:r>
                      <a:r>
                        <a:rPr lang="pt-BR" sz="1000" b="0" i="0" u="none" strike="noStrike" dirty="0" smtClean="0">
                          <a:solidFill>
                            <a:srgbClr val="000000"/>
                          </a:solidFill>
                          <a:effectLst/>
                          <a:latin typeface="Arial" panose="020B0604020202020204" pitchFamily="34" charset="0"/>
                        </a:rPr>
                        <a:t> </a:t>
                      </a:r>
                      <a:r>
                        <a:rPr lang="pt-BR" sz="1000" b="0" i="0" u="none" strike="noStrike" dirty="0" err="1" smtClean="0">
                          <a:solidFill>
                            <a:srgbClr val="000000"/>
                          </a:solidFill>
                          <a:effectLst/>
                          <a:latin typeface="Arial" panose="020B0604020202020204" pitchFamily="34" charset="0"/>
                        </a:rPr>
                        <a:t>secretariat</a:t>
                      </a:r>
                      <a:endParaRPr lang="en-US" sz="1000" b="0" i="0" u="none" strike="noStrike" dirty="0">
                        <a:solidFill>
                          <a:srgbClr val="000000"/>
                        </a:solidFill>
                        <a:effectLst/>
                        <a:latin typeface="Arial" panose="020B0604020202020204" pitchFamily="34" charset="0"/>
                      </a:endParaRPr>
                    </a:p>
                  </a:txBody>
                  <a:tcPr marL="9525" marR="9525" marT="9525" marB="0" anchor="ctr"/>
                </a:tc>
                <a:tc>
                  <a:txBody>
                    <a:bodyPr/>
                    <a:lstStyle/>
                    <a:p>
                      <a:endParaRPr lang="en-US" sz="1000" b="0" i="0" u="none" strike="noStrike" kern="1200" dirty="0">
                        <a:solidFill>
                          <a:srgbClr val="000000"/>
                        </a:solidFill>
                        <a:effectLst/>
                        <a:latin typeface="Arial" panose="020B0604020202020204" pitchFamily="34" charset="0"/>
                        <a:ea typeface="+mn-ea"/>
                        <a:cs typeface="+mn-cs"/>
                      </a:endParaRPr>
                    </a:p>
                  </a:txBody>
                  <a:tcPr/>
                </a:tc>
                <a:extLst>
                  <a:ext uri="{0D108BD9-81ED-4DB2-BD59-A6C34878D82A}">
                    <a16:rowId xmlns:a16="http://schemas.microsoft.com/office/drawing/2014/main" val="2347659438"/>
                  </a:ext>
                </a:extLst>
              </a:tr>
              <a:tr h="299310">
                <a:tc>
                  <a:txBody>
                    <a:bodyPr/>
                    <a:lstStyle/>
                    <a:p>
                      <a:pPr algn="just" fontAlgn="ctr"/>
                      <a:r>
                        <a:rPr lang="en-US" sz="1000" b="1" i="0" u="none" strike="noStrike" dirty="0" smtClean="0">
                          <a:solidFill>
                            <a:srgbClr val="0000FF"/>
                          </a:solidFill>
                          <a:effectLst/>
                          <a:latin typeface="Arial" panose="020B0604020202020204" pitchFamily="34" charset="0"/>
                        </a:rPr>
                        <a:t>0416 </a:t>
                      </a:r>
                      <a:r>
                        <a:rPr lang="en-US" sz="1000" b="1" i="0" u="none" strike="noStrike" dirty="0" err="1" smtClean="0">
                          <a:solidFill>
                            <a:srgbClr val="0000FF"/>
                          </a:solidFill>
                          <a:effectLst/>
                          <a:latin typeface="Arial" panose="020B0604020202020204" pitchFamily="34" charset="0"/>
                        </a:rPr>
                        <a:t>Vânzarea</a:t>
                      </a:r>
                      <a:r>
                        <a:rPr lang="en-US" sz="1000" b="1" i="0" u="none" strike="noStrike" dirty="0" smtClean="0">
                          <a:solidFill>
                            <a:srgbClr val="0000FF"/>
                          </a:solidFill>
                          <a:effectLst/>
                          <a:latin typeface="Arial" panose="020B0604020202020204" pitchFamily="34" charset="0"/>
                        </a:rPr>
                        <a:t> cu </a:t>
                      </a:r>
                      <a:r>
                        <a:rPr lang="en-US" sz="1000" b="1" i="0" u="none" strike="noStrike" dirty="0" err="1" smtClean="0">
                          <a:solidFill>
                            <a:srgbClr val="0000FF"/>
                          </a:solidFill>
                          <a:effectLst/>
                          <a:latin typeface="Arial" panose="020B0604020202020204" pitchFamily="34" charset="0"/>
                        </a:rPr>
                        <a:t>ridicata</a:t>
                      </a:r>
                      <a:r>
                        <a:rPr lang="en-US" sz="1000" b="1" i="0" u="none" strike="noStrike" dirty="0" smtClean="0">
                          <a:solidFill>
                            <a:srgbClr val="0000FF"/>
                          </a:solidFill>
                          <a:effectLst/>
                          <a:latin typeface="Arial" panose="020B0604020202020204" pitchFamily="34" charset="0"/>
                        </a:rPr>
                        <a:t> </a:t>
                      </a:r>
                      <a:r>
                        <a:rPr lang="en-US" sz="1000" b="1" i="0" u="none" strike="noStrike" dirty="0" err="1" smtClean="0">
                          <a:solidFill>
                            <a:srgbClr val="0000FF"/>
                          </a:solidFill>
                          <a:effectLst/>
                          <a:latin typeface="Arial" panose="020B0604020202020204" pitchFamily="34" charset="0"/>
                        </a:rPr>
                        <a:t>şi</a:t>
                      </a:r>
                      <a:r>
                        <a:rPr lang="en-US" sz="1000" b="1" i="0" u="none" strike="noStrike" dirty="0" smtClean="0">
                          <a:solidFill>
                            <a:srgbClr val="0000FF"/>
                          </a:solidFill>
                          <a:effectLst/>
                          <a:latin typeface="Arial" panose="020B0604020202020204" pitchFamily="34" charset="0"/>
                        </a:rPr>
                        <a:t> cu </a:t>
                      </a:r>
                      <a:r>
                        <a:rPr lang="en-US" sz="1000" b="1" i="0" u="none" strike="noStrike" dirty="0" err="1" smtClean="0">
                          <a:solidFill>
                            <a:srgbClr val="0000FF"/>
                          </a:solidFill>
                          <a:effectLst/>
                          <a:latin typeface="Arial" panose="020B0604020202020204" pitchFamily="34" charset="0"/>
                        </a:rPr>
                        <a:t>amănuntul</a:t>
                      </a:r>
                      <a:r>
                        <a:rPr lang="en-US" sz="1000" b="1" i="0" u="none" strike="noStrike" dirty="0" smtClean="0">
                          <a:solidFill>
                            <a:srgbClr val="0000FF"/>
                          </a:solidFill>
                          <a:effectLst/>
                          <a:latin typeface="Arial" panose="020B0604020202020204" pitchFamily="34" charset="0"/>
                        </a:rPr>
                        <a:t> (</a:t>
                      </a:r>
                      <a:r>
                        <a:rPr lang="en-US" sz="1000" b="1" i="0" u="none" strike="noStrike" dirty="0" err="1" smtClean="0">
                          <a:solidFill>
                            <a:srgbClr val="0000FF"/>
                          </a:solidFill>
                          <a:effectLst/>
                          <a:latin typeface="Arial" panose="020B0604020202020204" pitchFamily="34" charset="0"/>
                        </a:rPr>
                        <a:t>comert</a:t>
                      </a:r>
                      <a:r>
                        <a:rPr lang="en-US" sz="1000" b="1" i="0" u="none" strike="noStrike" dirty="0" smtClean="0">
                          <a:solidFill>
                            <a:srgbClr val="0000FF"/>
                          </a:solidFill>
                          <a:effectLst/>
                          <a:latin typeface="Arial" panose="020B0604020202020204" pitchFamily="34" charset="0"/>
                        </a:rPr>
                        <a:t>)</a:t>
                      </a:r>
                      <a:endParaRPr lang="en-US" sz="1000" b="1" i="0" u="none" strike="noStrike" dirty="0">
                        <a:solidFill>
                          <a:srgbClr val="0000FF"/>
                        </a:solidFill>
                        <a:effectLst/>
                        <a:latin typeface="Arial" panose="020B0604020202020204" pitchFamily="34" charset="0"/>
                      </a:endParaRPr>
                    </a:p>
                  </a:txBody>
                  <a:tcPr marL="9525" marR="9525" marT="9525" marB="0" anchor="ctr"/>
                </a:tc>
                <a:tc>
                  <a:txBody>
                    <a:bodyPr/>
                    <a:lstStyle/>
                    <a:p>
                      <a:r>
                        <a:rPr lang="en-US" sz="1000" b="1" i="0" u="none" strike="noStrike" kern="1200" dirty="0" smtClean="0">
                          <a:solidFill>
                            <a:srgbClr val="0000FF"/>
                          </a:solidFill>
                          <a:effectLst/>
                          <a:latin typeface="Arial" panose="020B0604020202020204" pitchFamily="34" charset="0"/>
                          <a:ea typeface="+mn-ea"/>
                          <a:cs typeface="+mn-cs"/>
                        </a:rPr>
                        <a:t>2433 </a:t>
                      </a:r>
                      <a:r>
                        <a:rPr lang="en-US" sz="1000" b="1" i="0" u="none" strike="noStrike" kern="1200" dirty="0" err="1" smtClean="0">
                          <a:solidFill>
                            <a:srgbClr val="0000FF"/>
                          </a:solidFill>
                          <a:effectLst/>
                          <a:latin typeface="Arial" panose="020B0604020202020204" pitchFamily="34" charset="0"/>
                          <a:ea typeface="+mn-ea"/>
                          <a:cs typeface="+mn-cs"/>
                        </a:rPr>
                        <a:t>Specialişti</a:t>
                      </a:r>
                      <a:r>
                        <a:rPr lang="en-US" sz="1000" b="1" i="0" u="none" strike="noStrike" kern="1200" dirty="0" smtClean="0">
                          <a:solidFill>
                            <a:srgbClr val="0000FF"/>
                          </a:solidFill>
                          <a:effectLst/>
                          <a:latin typeface="Arial" panose="020B0604020202020204" pitchFamily="34" charset="0"/>
                          <a:ea typeface="+mn-ea"/>
                          <a:cs typeface="+mn-cs"/>
                        </a:rPr>
                        <a:t> </a:t>
                      </a:r>
                      <a:r>
                        <a:rPr lang="en-US" sz="1000" b="1" i="0" u="none" strike="noStrike" kern="1200" dirty="0" err="1" smtClean="0">
                          <a:solidFill>
                            <a:srgbClr val="0000FF"/>
                          </a:solidFill>
                          <a:effectLst/>
                          <a:latin typeface="Arial" panose="020B0604020202020204" pitchFamily="34" charset="0"/>
                          <a:ea typeface="+mn-ea"/>
                          <a:cs typeface="+mn-cs"/>
                        </a:rPr>
                        <a:t>în</a:t>
                      </a:r>
                      <a:r>
                        <a:rPr lang="en-US" sz="1000" b="1" i="0" u="none" strike="noStrike" kern="1200" dirty="0" smtClean="0">
                          <a:solidFill>
                            <a:srgbClr val="0000FF"/>
                          </a:solidFill>
                          <a:effectLst/>
                          <a:latin typeface="Arial" panose="020B0604020202020204" pitchFamily="34" charset="0"/>
                          <a:ea typeface="+mn-ea"/>
                          <a:cs typeface="+mn-cs"/>
                        </a:rPr>
                        <a:t> </a:t>
                      </a:r>
                      <a:r>
                        <a:rPr lang="en-US" sz="1000" b="1" i="0" u="none" strike="noStrike" kern="1200" dirty="0" err="1" smtClean="0">
                          <a:solidFill>
                            <a:srgbClr val="0000FF"/>
                          </a:solidFill>
                          <a:effectLst/>
                          <a:latin typeface="Arial" panose="020B0604020202020204" pitchFamily="34" charset="0"/>
                          <a:ea typeface="+mn-ea"/>
                          <a:cs typeface="+mn-cs"/>
                        </a:rPr>
                        <a:t>vânzarea</a:t>
                      </a:r>
                      <a:r>
                        <a:rPr lang="en-US" sz="1000" b="1" i="0" u="none" strike="noStrike" kern="1200" dirty="0" smtClean="0">
                          <a:solidFill>
                            <a:srgbClr val="0000FF"/>
                          </a:solidFill>
                          <a:effectLst/>
                          <a:latin typeface="Arial" panose="020B0604020202020204" pitchFamily="34" charset="0"/>
                          <a:ea typeface="+mn-ea"/>
                          <a:cs typeface="+mn-cs"/>
                        </a:rPr>
                        <a:t> de </a:t>
                      </a:r>
                      <a:r>
                        <a:rPr lang="en-US" sz="1000" b="1" i="0" u="none" strike="noStrike" kern="1200" dirty="0" err="1" smtClean="0">
                          <a:solidFill>
                            <a:srgbClr val="0000FF"/>
                          </a:solidFill>
                          <a:effectLst/>
                          <a:latin typeface="Arial" panose="020B0604020202020204" pitchFamily="34" charset="0"/>
                          <a:ea typeface="+mn-ea"/>
                          <a:cs typeface="+mn-cs"/>
                        </a:rPr>
                        <a:t>produse</a:t>
                      </a:r>
                      <a:r>
                        <a:rPr lang="en-US" sz="1000" b="1" i="0" u="none" strike="noStrike" kern="1200" dirty="0" smtClean="0">
                          <a:solidFill>
                            <a:srgbClr val="0000FF"/>
                          </a:solidFill>
                          <a:effectLst/>
                          <a:latin typeface="Arial" panose="020B0604020202020204" pitchFamily="34" charset="0"/>
                          <a:ea typeface="+mn-ea"/>
                          <a:cs typeface="+mn-cs"/>
                        </a:rPr>
                        <a:t> </a:t>
                      </a:r>
                      <a:r>
                        <a:rPr lang="en-US" sz="1000" b="1" i="0" u="none" strike="noStrike" kern="1200" dirty="0" err="1" smtClean="0">
                          <a:solidFill>
                            <a:srgbClr val="0000FF"/>
                          </a:solidFill>
                          <a:effectLst/>
                          <a:latin typeface="Arial" panose="020B0604020202020204" pitchFamily="34" charset="0"/>
                          <a:ea typeface="+mn-ea"/>
                          <a:cs typeface="+mn-cs"/>
                        </a:rPr>
                        <a:t>tehnice</a:t>
                      </a:r>
                      <a:r>
                        <a:rPr lang="en-US" sz="1000" b="1" i="0" u="none" strike="noStrike" kern="1200" dirty="0" smtClean="0">
                          <a:solidFill>
                            <a:srgbClr val="0000FF"/>
                          </a:solidFill>
                          <a:effectLst/>
                          <a:latin typeface="Arial" panose="020B0604020202020204" pitchFamily="34" charset="0"/>
                          <a:ea typeface="+mn-ea"/>
                          <a:cs typeface="+mn-cs"/>
                        </a:rPr>
                        <a:t> </a:t>
                      </a:r>
                      <a:r>
                        <a:rPr lang="en-US" sz="1000" b="1" i="0" u="none" strike="noStrike" kern="1200" dirty="0" err="1" smtClean="0">
                          <a:solidFill>
                            <a:srgbClr val="0000FF"/>
                          </a:solidFill>
                          <a:effectLst/>
                          <a:latin typeface="Arial" panose="020B0604020202020204" pitchFamily="34" charset="0"/>
                          <a:ea typeface="+mn-ea"/>
                          <a:cs typeface="+mn-cs"/>
                        </a:rPr>
                        <a:t>şi</a:t>
                      </a:r>
                      <a:r>
                        <a:rPr lang="en-US" sz="1000" b="1" i="0" u="none" strike="noStrike" kern="1200" dirty="0" smtClean="0">
                          <a:solidFill>
                            <a:srgbClr val="0000FF"/>
                          </a:solidFill>
                          <a:effectLst/>
                          <a:latin typeface="Arial" panose="020B0604020202020204" pitchFamily="34" charset="0"/>
                          <a:ea typeface="+mn-ea"/>
                          <a:cs typeface="+mn-cs"/>
                        </a:rPr>
                        <a:t> </a:t>
                      </a:r>
                      <a:r>
                        <a:rPr lang="en-US" sz="1000" b="1" i="0" u="none" strike="noStrike" kern="1200" dirty="0" err="1" smtClean="0">
                          <a:solidFill>
                            <a:srgbClr val="0000FF"/>
                          </a:solidFill>
                          <a:effectLst/>
                          <a:latin typeface="Arial" panose="020B0604020202020204" pitchFamily="34" charset="0"/>
                          <a:ea typeface="+mn-ea"/>
                          <a:cs typeface="+mn-cs"/>
                        </a:rPr>
                        <a:t>medicale</a:t>
                      </a:r>
                      <a:r>
                        <a:rPr lang="en-US" sz="1000" b="1" i="0" u="none" strike="noStrike" kern="1200" dirty="0" smtClean="0">
                          <a:solidFill>
                            <a:srgbClr val="0000FF"/>
                          </a:solidFill>
                          <a:effectLst/>
                          <a:latin typeface="Arial" panose="020B0604020202020204" pitchFamily="34" charset="0"/>
                          <a:ea typeface="+mn-ea"/>
                          <a:cs typeface="+mn-cs"/>
                        </a:rPr>
                        <a:t> (</a:t>
                      </a:r>
                      <a:r>
                        <a:rPr lang="en-US" sz="1000" b="1" i="0" u="none" strike="noStrike" kern="1200" dirty="0" err="1" smtClean="0">
                          <a:solidFill>
                            <a:srgbClr val="0000FF"/>
                          </a:solidFill>
                          <a:effectLst/>
                          <a:latin typeface="Arial" panose="020B0604020202020204" pitchFamily="34" charset="0"/>
                          <a:ea typeface="+mn-ea"/>
                          <a:cs typeface="+mn-cs"/>
                        </a:rPr>
                        <a:t>exclusiv</a:t>
                      </a:r>
                      <a:r>
                        <a:rPr lang="en-US" sz="1000" b="1" i="0" u="none" strike="noStrike" kern="1200" dirty="0" smtClean="0">
                          <a:solidFill>
                            <a:srgbClr val="0000FF"/>
                          </a:solidFill>
                          <a:effectLst/>
                          <a:latin typeface="Arial" panose="020B0604020202020204" pitchFamily="34" charset="0"/>
                          <a:ea typeface="+mn-ea"/>
                          <a:cs typeface="+mn-cs"/>
                        </a:rPr>
                        <a:t> TIC)</a:t>
                      </a:r>
                    </a:p>
                    <a:p>
                      <a:r>
                        <a:rPr lang="en-US" sz="1000" b="1" i="0" u="none" strike="noStrike" kern="1200" dirty="0" smtClean="0">
                          <a:solidFill>
                            <a:srgbClr val="0000FF"/>
                          </a:solidFill>
                          <a:effectLst/>
                          <a:latin typeface="Arial" panose="020B0604020202020204" pitchFamily="34" charset="0"/>
                          <a:ea typeface="+mn-ea"/>
                          <a:cs typeface="+mn-cs"/>
                        </a:rPr>
                        <a:t>2434 </a:t>
                      </a:r>
                      <a:r>
                        <a:rPr lang="en-US" sz="1000" b="1" i="0" u="none" strike="noStrike" kern="1200" dirty="0" err="1" smtClean="0">
                          <a:solidFill>
                            <a:srgbClr val="0000FF"/>
                          </a:solidFill>
                          <a:effectLst/>
                          <a:latin typeface="Arial" panose="020B0604020202020204" pitchFamily="34" charset="0"/>
                          <a:ea typeface="+mn-ea"/>
                          <a:cs typeface="+mn-cs"/>
                        </a:rPr>
                        <a:t>Specialişti</a:t>
                      </a:r>
                      <a:r>
                        <a:rPr lang="en-US" sz="1000" b="1" i="0" u="none" strike="noStrike" kern="1200" dirty="0" smtClean="0">
                          <a:solidFill>
                            <a:srgbClr val="0000FF"/>
                          </a:solidFill>
                          <a:effectLst/>
                          <a:latin typeface="Arial" panose="020B0604020202020204" pitchFamily="34" charset="0"/>
                          <a:ea typeface="+mn-ea"/>
                          <a:cs typeface="+mn-cs"/>
                        </a:rPr>
                        <a:t> </a:t>
                      </a:r>
                      <a:r>
                        <a:rPr lang="en-US" sz="1000" b="1" i="0" u="none" strike="noStrike" kern="1200" dirty="0" err="1" smtClean="0">
                          <a:solidFill>
                            <a:srgbClr val="0000FF"/>
                          </a:solidFill>
                          <a:effectLst/>
                          <a:latin typeface="Arial" panose="020B0604020202020204" pitchFamily="34" charset="0"/>
                          <a:ea typeface="+mn-ea"/>
                          <a:cs typeface="+mn-cs"/>
                        </a:rPr>
                        <a:t>în</a:t>
                      </a:r>
                      <a:r>
                        <a:rPr lang="en-US" sz="1000" b="1" i="0" u="none" strike="noStrike" kern="1200" dirty="0" smtClean="0">
                          <a:solidFill>
                            <a:srgbClr val="0000FF"/>
                          </a:solidFill>
                          <a:effectLst/>
                          <a:latin typeface="Arial" panose="020B0604020202020204" pitchFamily="34" charset="0"/>
                          <a:ea typeface="+mn-ea"/>
                          <a:cs typeface="+mn-cs"/>
                        </a:rPr>
                        <a:t> </a:t>
                      </a:r>
                      <a:r>
                        <a:rPr lang="en-US" sz="1000" b="1" i="0" u="none" strike="noStrike" kern="1200" dirty="0" err="1" smtClean="0">
                          <a:solidFill>
                            <a:srgbClr val="0000FF"/>
                          </a:solidFill>
                          <a:effectLst/>
                          <a:latin typeface="Arial" panose="020B0604020202020204" pitchFamily="34" charset="0"/>
                          <a:ea typeface="+mn-ea"/>
                          <a:cs typeface="+mn-cs"/>
                        </a:rPr>
                        <a:t>vânzarea</a:t>
                      </a:r>
                      <a:r>
                        <a:rPr lang="en-US" sz="1000" b="1" i="0" u="none" strike="noStrike" kern="1200" dirty="0" smtClean="0">
                          <a:solidFill>
                            <a:srgbClr val="0000FF"/>
                          </a:solidFill>
                          <a:effectLst/>
                          <a:latin typeface="Arial" panose="020B0604020202020204" pitchFamily="34" charset="0"/>
                          <a:ea typeface="+mn-ea"/>
                          <a:cs typeface="+mn-cs"/>
                        </a:rPr>
                        <a:t> </a:t>
                      </a:r>
                      <a:r>
                        <a:rPr lang="en-US" sz="1000" b="1" i="0" u="none" strike="noStrike" kern="1200" dirty="0" err="1" smtClean="0">
                          <a:solidFill>
                            <a:srgbClr val="0000FF"/>
                          </a:solidFill>
                          <a:effectLst/>
                          <a:latin typeface="Arial" panose="020B0604020202020204" pitchFamily="34" charset="0"/>
                          <a:ea typeface="+mn-ea"/>
                          <a:cs typeface="+mn-cs"/>
                        </a:rPr>
                        <a:t>produselor</a:t>
                      </a:r>
                      <a:r>
                        <a:rPr lang="en-US" sz="1000" b="1" i="0" u="none" strike="noStrike" kern="1200" dirty="0" smtClean="0">
                          <a:solidFill>
                            <a:srgbClr val="0000FF"/>
                          </a:solidFill>
                          <a:effectLst/>
                          <a:latin typeface="Arial" panose="020B0604020202020204" pitchFamily="34" charset="0"/>
                          <a:ea typeface="+mn-ea"/>
                          <a:cs typeface="+mn-cs"/>
                        </a:rPr>
                        <a:t> de </a:t>
                      </a:r>
                      <a:r>
                        <a:rPr lang="en-US" sz="1000" b="1" i="0" u="none" strike="noStrike" kern="1200" dirty="0" err="1" smtClean="0">
                          <a:solidFill>
                            <a:srgbClr val="0000FF"/>
                          </a:solidFill>
                          <a:effectLst/>
                          <a:latin typeface="Arial" panose="020B0604020202020204" pitchFamily="34" charset="0"/>
                          <a:ea typeface="+mn-ea"/>
                          <a:cs typeface="+mn-cs"/>
                        </a:rPr>
                        <a:t>tehnologia</a:t>
                      </a:r>
                      <a:r>
                        <a:rPr lang="en-US" sz="1000" b="1" i="0" u="none" strike="noStrike" kern="1200" dirty="0" smtClean="0">
                          <a:solidFill>
                            <a:srgbClr val="0000FF"/>
                          </a:solidFill>
                          <a:effectLst/>
                          <a:latin typeface="Arial" panose="020B0604020202020204" pitchFamily="34" charset="0"/>
                          <a:ea typeface="+mn-ea"/>
                          <a:cs typeface="+mn-cs"/>
                        </a:rPr>
                        <a:t> </a:t>
                      </a:r>
                      <a:r>
                        <a:rPr lang="en-US" sz="1000" b="1" i="0" u="none" strike="noStrike" kern="1200" dirty="0" err="1" smtClean="0">
                          <a:solidFill>
                            <a:srgbClr val="0000FF"/>
                          </a:solidFill>
                          <a:effectLst/>
                          <a:latin typeface="Arial" panose="020B0604020202020204" pitchFamily="34" charset="0"/>
                          <a:ea typeface="+mn-ea"/>
                          <a:cs typeface="+mn-cs"/>
                        </a:rPr>
                        <a:t>informaţiei</a:t>
                      </a:r>
                      <a:r>
                        <a:rPr lang="en-US" sz="1000" b="1" i="0" u="none" strike="noStrike" kern="1200" dirty="0" smtClean="0">
                          <a:solidFill>
                            <a:srgbClr val="0000FF"/>
                          </a:solidFill>
                          <a:effectLst/>
                          <a:latin typeface="Arial" panose="020B0604020202020204" pitchFamily="34" charset="0"/>
                          <a:ea typeface="+mn-ea"/>
                          <a:cs typeface="+mn-cs"/>
                        </a:rPr>
                        <a:t> </a:t>
                      </a:r>
                      <a:r>
                        <a:rPr lang="en-US" sz="1000" b="1" i="0" u="none" strike="noStrike" kern="1200" dirty="0" err="1" smtClean="0">
                          <a:solidFill>
                            <a:srgbClr val="0000FF"/>
                          </a:solidFill>
                          <a:effectLst/>
                          <a:latin typeface="Arial" panose="020B0604020202020204" pitchFamily="34" charset="0"/>
                          <a:ea typeface="+mn-ea"/>
                          <a:cs typeface="+mn-cs"/>
                        </a:rPr>
                        <a:t>şi</a:t>
                      </a:r>
                      <a:r>
                        <a:rPr lang="en-US" sz="1000" b="1" i="0" u="none" strike="noStrike" kern="1200" dirty="0" smtClean="0">
                          <a:solidFill>
                            <a:srgbClr val="0000FF"/>
                          </a:solidFill>
                          <a:effectLst/>
                          <a:latin typeface="Arial" panose="020B0604020202020204" pitchFamily="34" charset="0"/>
                          <a:ea typeface="+mn-ea"/>
                          <a:cs typeface="+mn-cs"/>
                        </a:rPr>
                        <a:t> </a:t>
                      </a:r>
                      <a:r>
                        <a:rPr lang="en-US" sz="1000" b="1" i="0" u="none" strike="noStrike" kern="1200" dirty="0" err="1" smtClean="0">
                          <a:solidFill>
                            <a:srgbClr val="0000FF"/>
                          </a:solidFill>
                          <a:effectLst/>
                          <a:latin typeface="Arial" panose="020B0604020202020204" pitchFamily="34" charset="0"/>
                          <a:ea typeface="+mn-ea"/>
                          <a:cs typeface="+mn-cs"/>
                        </a:rPr>
                        <a:t>comunicaţiilor</a:t>
                      </a:r>
                      <a:endParaRPr lang="en-US" sz="1000" b="1" i="0" u="none" strike="noStrike" kern="1200" dirty="0" smtClean="0">
                        <a:solidFill>
                          <a:srgbClr val="0000FF"/>
                        </a:solidFill>
                        <a:effectLst/>
                        <a:latin typeface="Arial" panose="020B0604020202020204" pitchFamily="34" charset="0"/>
                        <a:ea typeface="+mn-ea"/>
                        <a:cs typeface="+mn-cs"/>
                      </a:endParaRPr>
                    </a:p>
                  </a:txBody>
                  <a:tcPr/>
                </a:tc>
                <a:extLst>
                  <a:ext uri="{0D108BD9-81ED-4DB2-BD59-A6C34878D82A}">
                    <a16:rowId xmlns:a16="http://schemas.microsoft.com/office/drawing/2014/main" val="3475974274"/>
                  </a:ext>
                </a:extLst>
              </a:tr>
              <a:tr h="299310">
                <a:tc>
                  <a:txBody>
                    <a:bodyPr/>
                    <a:lstStyle/>
                    <a:p>
                      <a:pPr algn="just" fontAlgn="ctr"/>
                      <a:r>
                        <a:rPr lang="en-US" sz="1000" b="0" i="0" u="none" strike="noStrike" dirty="0" smtClean="0">
                          <a:solidFill>
                            <a:srgbClr val="000000"/>
                          </a:solidFill>
                          <a:effectLst/>
                          <a:latin typeface="Arial" panose="020B0604020202020204" pitchFamily="34" charset="0"/>
                        </a:rPr>
                        <a:t>0417 </a:t>
                      </a:r>
                      <a:r>
                        <a:rPr lang="en-US" sz="1000" b="0" i="0" u="none" strike="noStrike" dirty="0" err="1" smtClean="0">
                          <a:solidFill>
                            <a:srgbClr val="000000"/>
                          </a:solidFill>
                          <a:effectLst/>
                          <a:latin typeface="Arial" panose="020B0604020202020204" pitchFamily="34" charset="0"/>
                        </a:rPr>
                        <a:t>Competenţe</a:t>
                      </a:r>
                      <a:r>
                        <a:rPr lang="en-US" sz="1000" b="0" i="0" u="none" strike="noStrike" dirty="0" smtClean="0">
                          <a:solidFill>
                            <a:srgbClr val="000000"/>
                          </a:solidFill>
                          <a:effectLst/>
                          <a:latin typeface="Arial" panose="020B0604020202020204" pitchFamily="34" charset="0"/>
                        </a:rPr>
                        <a:t> </a:t>
                      </a:r>
                      <a:r>
                        <a:rPr lang="en-US" sz="1000" b="0" i="0" u="none" strike="noStrike" dirty="0" err="1" smtClean="0">
                          <a:solidFill>
                            <a:srgbClr val="000000"/>
                          </a:solidFill>
                          <a:effectLst/>
                          <a:latin typeface="Arial" panose="020B0604020202020204" pitchFamily="34" charset="0"/>
                        </a:rPr>
                        <a:t>profesionale</a:t>
                      </a:r>
                      <a:r>
                        <a:rPr lang="en-US" sz="1000" b="0" i="0" u="none" strike="noStrike" dirty="0" smtClean="0">
                          <a:solidFill>
                            <a:srgbClr val="000000"/>
                          </a:solidFill>
                          <a:effectLst/>
                          <a:latin typeface="Arial" panose="020B0604020202020204" pitchFamily="34" charset="0"/>
                        </a:rPr>
                        <a:t> (</a:t>
                      </a:r>
                      <a:r>
                        <a:rPr lang="en-US" sz="1000" b="0" i="0" u="none" strike="noStrike" dirty="0" err="1" smtClean="0">
                          <a:solidFill>
                            <a:srgbClr val="000000"/>
                          </a:solidFill>
                          <a:effectLst/>
                          <a:latin typeface="Arial" panose="020B0604020202020204" pitchFamily="34" charset="0"/>
                        </a:rPr>
                        <a:t>în</a:t>
                      </a:r>
                      <a:r>
                        <a:rPr lang="en-US" sz="1000" b="0" i="0" u="none" strike="noStrike" dirty="0" smtClean="0">
                          <a:solidFill>
                            <a:srgbClr val="000000"/>
                          </a:solidFill>
                          <a:effectLst/>
                          <a:latin typeface="Arial" panose="020B0604020202020204" pitchFamily="34" charset="0"/>
                        </a:rPr>
                        <a:t> </a:t>
                      </a:r>
                      <a:r>
                        <a:rPr lang="en-US" sz="1000" b="0" i="0" u="none" strike="noStrike" dirty="0" err="1" smtClean="0">
                          <a:solidFill>
                            <a:srgbClr val="000000"/>
                          </a:solidFill>
                          <a:effectLst/>
                          <a:latin typeface="Arial" panose="020B0604020202020204" pitchFamily="34" charset="0"/>
                        </a:rPr>
                        <a:t>interiorul</a:t>
                      </a:r>
                      <a:r>
                        <a:rPr lang="en-US" sz="1000" b="0" i="0" u="none" strike="noStrike" dirty="0" smtClean="0">
                          <a:solidFill>
                            <a:srgbClr val="000000"/>
                          </a:solidFill>
                          <a:effectLst/>
                          <a:latin typeface="Arial" panose="020B0604020202020204" pitchFamily="34" charset="0"/>
                        </a:rPr>
                        <a:t> </a:t>
                      </a:r>
                      <a:r>
                        <a:rPr lang="en-US" sz="1000" b="0" i="0" u="none" strike="noStrike" dirty="0" err="1" smtClean="0">
                          <a:solidFill>
                            <a:srgbClr val="000000"/>
                          </a:solidFill>
                          <a:effectLst/>
                          <a:latin typeface="Arial" panose="020B0604020202020204" pitchFamily="34" charset="0"/>
                        </a:rPr>
                        <a:t>organizaţiei</a:t>
                      </a:r>
                      <a:r>
                        <a:rPr lang="en-US" sz="1000" b="0" i="0" u="none" strike="noStrike" dirty="0" smtClean="0">
                          <a:solidFill>
                            <a:srgbClr val="000000"/>
                          </a:solidFill>
                          <a:effectLst/>
                          <a:latin typeface="Arial" panose="020B0604020202020204" pitchFamily="34" charset="0"/>
                        </a:rPr>
                        <a:t>)</a:t>
                      </a:r>
                      <a:endParaRPr lang="en-US" sz="1000" b="0" i="0" u="none" strike="noStrike" dirty="0">
                        <a:solidFill>
                          <a:srgbClr val="000000"/>
                        </a:solidFill>
                        <a:effectLst/>
                        <a:latin typeface="Arial" panose="020B0604020202020204" pitchFamily="34" charset="0"/>
                      </a:endParaRPr>
                    </a:p>
                  </a:txBody>
                  <a:tcPr marL="9525" marR="9525" marT="9525" marB="0" anchor="ctr"/>
                </a:tc>
                <a:tc>
                  <a:txBody>
                    <a:bodyPr/>
                    <a:lstStyle/>
                    <a:p>
                      <a:endParaRPr lang="en-US" sz="1000" b="0" i="0" u="none" strike="noStrike" kern="1200" dirty="0">
                        <a:solidFill>
                          <a:srgbClr val="000000"/>
                        </a:solidFill>
                        <a:effectLst/>
                        <a:latin typeface="Arial" panose="020B0604020202020204" pitchFamily="34" charset="0"/>
                        <a:ea typeface="+mn-ea"/>
                        <a:cs typeface="+mn-cs"/>
                      </a:endParaRPr>
                    </a:p>
                  </a:txBody>
                  <a:tcPr/>
                </a:tc>
                <a:extLst>
                  <a:ext uri="{0D108BD9-81ED-4DB2-BD59-A6C34878D82A}">
                    <a16:rowId xmlns:a16="http://schemas.microsoft.com/office/drawing/2014/main" val="3967810861"/>
                  </a:ext>
                </a:extLst>
              </a:tr>
              <a:tr h="299310">
                <a:tc>
                  <a:txBody>
                    <a:bodyPr/>
                    <a:lstStyle/>
                    <a:p>
                      <a:pPr algn="just" fontAlgn="ctr"/>
                      <a:r>
                        <a:rPr lang="en-US" sz="1000" b="1" i="0" u="none" strike="noStrike" dirty="0" smtClean="0">
                          <a:solidFill>
                            <a:srgbClr val="000000"/>
                          </a:solidFill>
                          <a:effectLst/>
                          <a:latin typeface="Arial" panose="020B0604020202020204" pitchFamily="34" charset="0"/>
                        </a:rPr>
                        <a:t>042 </a:t>
                      </a:r>
                      <a:r>
                        <a:rPr lang="en-US" sz="1000" b="1" i="0" u="none" strike="noStrike" dirty="0" err="1" smtClean="0">
                          <a:solidFill>
                            <a:srgbClr val="000000"/>
                          </a:solidFill>
                          <a:effectLst/>
                          <a:latin typeface="Arial" panose="020B0604020202020204" pitchFamily="34" charset="0"/>
                        </a:rPr>
                        <a:t>Drept</a:t>
                      </a:r>
                      <a:endParaRPr lang="en-US" sz="1000" b="1" i="0" u="none" strike="noStrike" dirty="0">
                        <a:solidFill>
                          <a:srgbClr val="000000"/>
                        </a:solidFill>
                        <a:effectLst/>
                        <a:latin typeface="Arial" panose="020B0604020202020204" pitchFamily="34" charset="0"/>
                      </a:endParaRPr>
                    </a:p>
                  </a:txBody>
                  <a:tcPr marL="9525" marR="9525" marT="9525" marB="0" anchor="ctr"/>
                </a:tc>
                <a:tc>
                  <a:txBody>
                    <a:bodyPr/>
                    <a:lstStyle/>
                    <a:p>
                      <a:endParaRPr lang="en-US" sz="1000" b="0" i="0" u="none" strike="noStrike" kern="1200" dirty="0">
                        <a:solidFill>
                          <a:srgbClr val="000000"/>
                        </a:solidFill>
                        <a:effectLst/>
                        <a:latin typeface="Arial" panose="020B0604020202020204" pitchFamily="34" charset="0"/>
                        <a:ea typeface="+mn-ea"/>
                        <a:cs typeface="+mn-cs"/>
                      </a:endParaRPr>
                    </a:p>
                  </a:txBody>
                  <a:tcPr/>
                </a:tc>
                <a:extLst>
                  <a:ext uri="{0D108BD9-81ED-4DB2-BD59-A6C34878D82A}">
                    <a16:rowId xmlns:a16="http://schemas.microsoft.com/office/drawing/2014/main" val="696337384"/>
                  </a:ext>
                </a:extLst>
              </a:tr>
            </a:tbl>
          </a:graphicData>
        </a:graphic>
      </p:graphicFrame>
      <p:sp>
        <p:nvSpPr>
          <p:cNvPr id="4" name="Slide Number Placeholder 3"/>
          <p:cNvSpPr>
            <a:spLocks noGrp="1"/>
          </p:cNvSpPr>
          <p:nvPr>
            <p:ph type="sldNum" sz="quarter" idx="12"/>
          </p:nvPr>
        </p:nvSpPr>
        <p:spPr/>
        <p:txBody>
          <a:bodyPr/>
          <a:lstStyle/>
          <a:p>
            <a:fld id="{9E50D555-AD09-4184-8F27-884809BFB095}" type="slidenum">
              <a:rPr lang="en-US" smtClean="0"/>
              <a:t>23</a:t>
            </a:fld>
            <a:endParaRPr lang="en-US"/>
          </a:p>
        </p:txBody>
      </p:sp>
    </p:spTree>
    <p:extLst>
      <p:ext uri="{BB962C8B-B14F-4D97-AF65-F5344CB8AC3E}">
        <p14:creationId xmlns:p14="http://schemas.microsoft.com/office/powerpoint/2010/main" val="24963447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9215"/>
            <a:ext cx="10515600" cy="701473"/>
          </a:xfrm>
        </p:spPr>
        <p:txBody>
          <a:bodyPr/>
          <a:lstStyle/>
          <a:p>
            <a:pPr algn="ctr"/>
            <a:r>
              <a:rPr lang="en-US" dirty="0" err="1" smtClean="0"/>
              <a:t>Comisii</a:t>
            </a:r>
            <a:r>
              <a:rPr lang="en-US" dirty="0" smtClean="0"/>
              <a:t> –ARACIS &amp;</a:t>
            </a:r>
            <a:r>
              <a:rPr lang="ro-RO" dirty="0" smtClean="0"/>
              <a:t> </a:t>
            </a:r>
            <a:r>
              <a:rPr lang="en-US" dirty="0" smtClean="0"/>
              <a:t>CNATDCU</a:t>
            </a:r>
            <a:endParaRPr lang="en-US" dirty="0"/>
          </a:p>
        </p:txBody>
      </p:sp>
      <p:sp>
        <p:nvSpPr>
          <p:cNvPr id="3" name="Content Placeholder 2"/>
          <p:cNvSpPr>
            <a:spLocks noGrp="1"/>
          </p:cNvSpPr>
          <p:nvPr>
            <p:ph idx="1"/>
          </p:nvPr>
        </p:nvSpPr>
        <p:spPr>
          <a:xfrm>
            <a:off x="838200" y="2036617"/>
            <a:ext cx="10515600" cy="4140345"/>
          </a:xfrm>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dirty="0" smtClean="0"/>
              <a:t>MODIFIC</a:t>
            </a:r>
            <a:r>
              <a:rPr lang="ro-RO" dirty="0" smtClean="0"/>
              <a:t>Ă</a:t>
            </a:r>
            <a:r>
              <a:rPr lang="en-US" dirty="0" smtClean="0"/>
              <a:t>RI </a:t>
            </a:r>
            <a:r>
              <a:rPr lang="ro-RO" dirty="0"/>
              <a:t>Î</a:t>
            </a:r>
            <a:r>
              <a:rPr lang="en-US" dirty="0" smtClean="0"/>
              <a:t>N DOMENIUL DE INTERES AL AUDITORIULUI</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6145291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7086" y="1118558"/>
            <a:ext cx="8596668" cy="710242"/>
          </a:xfrm>
        </p:spPr>
        <p:txBody>
          <a:bodyPr/>
          <a:lstStyle/>
          <a:p>
            <a:pPr algn="ctr"/>
            <a:r>
              <a:rPr lang="ro-RO" dirty="0" smtClean="0"/>
              <a:t>Noua structură conform ISCED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51724448"/>
              </p:ext>
            </p:extLst>
          </p:nvPr>
        </p:nvGraphicFramePr>
        <p:xfrm>
          <a:off x="807086" y="2656935"/>
          <a:ext cx="8733729" cy="2865120"/>
        </p:xfrm>
        <a:graphic>
          <a:graphicData uri="http://schemas.openxmlformats.org/drawingml/2006/table">
            <a:tbl>
              <a:tblPr firstRow="1" bandRow="1">
                <a:tableStyleId>{5C22544A-7EE6-4342-B048-85BDC9FD1C3A}</a:tableStyleId>
              </a:tblPr>
              <a:tblGrid>
                <a:gridCol w="2973359">
                  <a:extLst>
                    <a:ext uri="{9D8B030D-6E8A-4147-A177-3AD203B41FA5}">
                      <a16:colId xmlns:a16="http://schemas.microsoft.com/office/drawing/2014/main" val="3934123195"/>
                    </a:ext>
                  </a:extLst>
                </a:gridCol>
                <a:gridCol w="2468261">
                  <a:extLst>
                    <a:ext uri="{9D8B030D-6E8A-4147-A177-3AD203B41FA5}">
                      <a16:colId xmlns:a16="http://schemas.microsoft.com/office/drawing/2014/main" val="2971416261"/>
                    </a:ext>
                  </a:extLst>
                </a:gridCol>
                <a:gridCol w="3292109">
                  <a:extLst>
                    <a:ext uri="{9D8B030D-6E8A-4147-A177-3AD203B41FA5}">
                      <a16:colId xmlns:a16="http://schemas.microsoft.com/office/drawing/2014/main" val="760658235"/>
                    </a:ext>
                  </a:extLst>
                </a:gridCol>
              </a:tblGrid>
              <a:tr h="215564">
                <a:tc>
                  <a:txBody>
                    <a:bodyPr/>
                    <a:lstStyle/>
                    <a:p>
                      <a:r>
                        <a:rPr lang="ro-RO" sz="1600" dirty="0" smtClean="0">
                          <a:solidFill>
                            <a:schemeClr val="tx1"/>
                          </a:solidFill>
                        </a:rPr>
                        <a:t>Domeniu larg ISCED </a:t>
                      </a:r>
                      <a:r>
                        <a:rPr lang="en-US" sz="1600" dirty="0" smtClean="0">
                          <a:solidFill>
                            <a:schemeClr val="tx1"/>
                          </a:solidFill>
                        </a:rPr>
                        <a:t>-</a:t>
                      </a:r>
                      <a:r>
                        <a:rPr lang="ro-RO" sz="1600" dirty="0" smtClean="0">
                          <a:solidFill>
                            <a:schemeClr val="tx1"/>
                          </a:solidFill>
                        </a:rPr>
                        <a:t> </a:t>
                      </a:r>
                      <a:r>
                        <a:rPr lang="en-US" sz="1600" dirty="0" smtClean="0">
                          <a:solidFill>
                            <a:schemeClr val="tx1"/>
                          </a:solidFill>
                        </a:rPr>
                        <a:t>10</a:t>
                      </a:r>
                      <a:endParaRPr lang="en-US" sz="1600" dirty="0">
                        <a:solidFill>
                          <a:schemeClr val="tx1"/>
                        </a:solidFill>
                      </a:endParaRPr>
                    </a:p>
                  </a:txBody>
                  <a:tcPr/>
                </a:tc>
                <a:tc>
                  <a:txBody>
                    <a:bodyPr/>
                    <a:lstStyle/>
                    <a:p>
                      <a:r>
                        <a:rPr lang="ro-RO" sz="1600" dirty="0" smtClean="0">
                          <a:solidFill>
                            <a:srgbClr val="7030A0"/>
                          </a:solidFill>
                        </a:rPr>
                        <a:t>Comisii </a:t>
                      </a:r>
                      <a:r>
                        <a:rPr lang="ro-RO" sz="1600" dirty="0" err="1" smtClean="0">
                          <a:solidFill>
                            <a:srgbClr val="7030A0"/>
                          </a:solidFill>
                        </a:rPr>
                        <a:t>no</a:t>
                      </a:r>
                      <a:r>
                        <a:rPr lang="en-US" sz="1600" dirty="0" err="1" smtClean="0">
                          <a:solidFill>
                            <a:srgbClr val="7030A0"/>
                          </a:solidFill>
                        </a:rPr>
                        <a:t>i</a:t>
                      </a:r>
                      <a:r>
                        <a:rPr lang="en-US" sz="1600" baseline="0" dirty="0" smtClean="0">
                          <a:solidFill>
                            <a:srgbClr val="7030A0"/>
                          </a:solidFill>
                        </a:rPr>
                        <a:t> </a:t>
                      </a:r>
                      <a:r>
                        <a:rPr lang="ro-RO" sz="1600" baseline="0" dirty="0" smtClean="0">
                          <a:solidFill>
                            <a:srgbClr val="7030A0"/>
                          </a:solidFill>
                        </a:rPr>
                        <a:t>ARACIS </a:t>
                      </a:r>
                      <a:r>
                        <a:rPr lang="en-US" sz="1600" baseline="0" dirty="0" smtClean="0">
                          <a:solidFill>
                            <a:srgbClr val="7030A0"/>
                          </a:solidFill>
                        </a:rPr>
                        <a:t>-</a:t>
                      </a:r>
                      <a:r>
                        <a:rPr lang="ro-RO" sz="1600" baseline="0" dirty="0" smtClean="0">
                          <a:solidFill>
                            <a:srgbClr val="7030A0"/>
                          </a:solidFill>
                        </a:rPr>
                        <a:t> </a:t>
                      </a:r>
                      <a:r>
                        <a:rPr lang="en-US" sz="1600" baseline="0" dirty="0" smtClean="0">
                          <a:solidFill>
                            <a:srgbClr val="7030A0"/>
                          </a:solidFill>
                        </a:rPr>
                        <a:t>1</a:t>
                      </a:r>
                      <a:r>
                        <a:rPr lang="ro-RO" sz="1600" baseline="0" dirty="0" smtClean="0">
                          <a:solidFill>
                            <a:srgbClr val="7030A0"/>
                          </a:solidFill>
                        </a:rPr>
                        <a:t>2</a:t>
                      </a:r>
                      <a:endParaRPr lang="en-US" sz="1600" dirty="0">
                        <a:solidFill>
                          <a:srgbClr val="7030A0"/>
                        </a:solidFill>
                      </a:endParaRPr>
                    </a:p>
                  </a:txBody>
                  <a:tcPr/>
                </a:tc>
                <a:tc>
                  <a:txBody>
                    <a:bodyPr/>
                    <a:lstStyle/>
                    <a:p>
                      <a:r>
                        <a:rPr lang="ro-RO" sz="1600" dirty="0" smtClean="0">
                          <a:solidFill>
                            <a:schemeClr val="accent6">
                              <a:lumMod val="50000"/>
                            </a:schemeClr>
                          </a:solidFill>
                        </a:rPr>
                        <a:t>Comisii </a:t>
                      </a:r>
                      <a:r>
                        <a:rPr lang="ro-RO" sz="1600" baseline="0" dirty="0" smtClean="0">
                          <a:solidFill>
                            <a:schemeClr val="accent6">
                              <a:lumMod val="50000"/>
                            </a:schemeClr>
                          </a:solidFill>
                        </a:rPr>
                        <a:t>CNATDCU </a:t>
                      </a:r>
                      <a:r>
                        <a:rPr lang="en-US" sz="1600" baseline="0" dirty="0" smtClean="0">
                          <a:solidFill>
                            <a:schemeClr val="accent6">
                              <a:lumMod val="50000"/>
                            </a:schemeClr>
                          </a:solidFill>
                        </a:rPr>
                        <a:t>-</a:t>
                      </a:r>
                      <a:r>
                        <a:rPr lang="ro-RO" sz="1600" baseline="0" dirty="0" smtClean="0">
                          <a:solidFill>
                            <a:schemeClr val="accent6">
                              <a:lumMod val="50000"/>
                            </a:schemeClr>
                          </a:solidFill>
                        </a:rPr>
                        <a:t> </a:t>
                      </a:r>
                      <a:r>
                        <a:rPr lang="en-US" sz="1600" baseline="0" dirty="0" smtClean="0">
                          <a:solidFill>
                            <a:schemeClr val="accent6">
                              <a:lumMod val="50000"/>
                            </a:schemeClr>
                          </a:solidFill>
                        </a:rPr>
                        <a:t>2</a:t>
                      </a:r>
                      <a:r>
                        <a:rPr lang="ro-RO" sz="1600" baseline="0" dirty="0" smtClean="0">
                          <a:solidFill>
                            <a:schemeClr val="accent6">
                              <a:lumMod val="50000"/>
                            </a:schemeClr>
                          </a:solidFill>
                        </a:rPr>
                        <a:t>6</a:t>
                      </a:r>
                      <a:endParaRPr lang="en-US" sz="1600" dirty="0">
                        <a:solidFill>
                          <a:schemeClr val="accent6">
                            <a:lumMod val="50000"/>
                          </a:schemeClr>
                        </a:solidFill>
                      </a:endParaRPr>
                    </a:p>
                  </a:txBody>
                  <a:tcPr/>
                </a:tc>
                <a:extLst>
                  <a:ext uri="{0D108BD9-81ED-4DB2-BD59-A6C34878D82A}">
                    <a16:rowId xmlns:a16="http://schemas.microsoft.com/office/drawing/2014/main" val="3799024462"/>
                  </a:ext>
                </a:extLst>
              </a:tr>
              <a:tr h="370840">
                <a:tc>
                  <a:txBody>
                    <a:bodyPr/>
                    <a:lstStyle/>
                    <a:p>
                      <a:pPr algn="just" fontAlgn="ctr"/>
                      <a:r>
                        <a:rPr lang="en-US" sz="1000" b="1" i="0" u="none" strike="noStrike" dirty="0">
                          <a:solidFill>
                            <a:srgbClr val="000000"/>
                          </a:solidFill>
                          <a:effectLst/>
                          <a:latin typeface="Arial" panose="020B0604020202020204" pitchFamily="34" charset="0"/>
                        </a:rPr>
                        <a:t>01 </a:t>
                      </a:r>
                      <a:r>
                        <a:rPr lang="en-US" sz="1000" b="1" i="0" u="none" strike="noStrike" dirty="0" err="1">
                          <a:solidFill>
                            <a:srgbClr val="000000"/>
                          </a:solidFill>
                          <a:effectLst/>
                          <a:latin typeface="Arial" panose="020B0604020202020204" pitchFamily="34" charset="0"/>
                        </a:rPr>
                        <a:t>Educaţie</a:t>
                      </a:r>
                      <a:endParaRPr lang="en-US" sz="1000" b="1" i="0" u="none" strike="noStrike" dirty="0">
                        <a:solidFill>
                          <a:srgbClr val="000000"/>
                        </a:solidFill>
                        <a:effectLst/>
                        <a:latin typeface="Arial" panose="020B0604020202020204" pitchFamily="34" charset="0"/>
                      </a:endParaRPr>
                    </a:p>
                  </a:txBody>
                  <a:tcPr marL="9525" marR="9525" marT="9525" marB="0" anchor="ctr"/>
                </a:tc>
                <a:tc>
                  <a:txBody>
                    <a:bodyPr/>
                    <a:lstStyle/>
                    <a:p>
                      <a:r>
                        <a:rPr lang="en-US" sz="1000" b="1" i="0" u="none" strike="noStrike" kern="1200" dirty="0" smtClean="0">
                          <a:solidFill>
                            <a:srgbClr val="7030A0"/>
                          </a:solidFill>
                          <a:effectLst/>
                          <a:latin typeface="Arial" panose="020B0604020202020204" pitchFamily="34" charset="0"/>
                          <a:ea typeface="+mn-ea"/>
                          <a:cs typeface="+mn-cs"/>
                        </a:rPr>
                        <a:t>01.</a:t>
                      </a:r>
                      <a:r>
                        <a:rPr lang="ro-RO" sz="1000" b="1" i="0" u="none" strike="noStrike" kern="1200" dirty="0" smtClean="0">
                          <a:solidFill>
                            <a:srgbClr val="7030A0"/>
                          </a:solidFill>
                          <a:effectLst/>
                          <a:latin typeface="Arial" panose="020B0604020202020204" pitchFamily="34" charset="0"/>
                          <a:ea typeface="+mn-ea"/>
                          <a:cs typeface="+mn-cs"/>
                        </a:rPr>
                        <a:t>Științe ale educației</a:t>
                      </a:r>
                      <a:endParaRPr lang="en-US" sz="1000" b="1" i="0" u="none" strike="noStrike" kern="1200" dirty="0">
                        <a:solidFill>
                          <a:srgbClr val="7030A0"/>
                        </a:solidFill>
                        <a:effectLst/>
                        <a:latin typeface="Arial" panose="020B0604020202020204" pitchFamily="34" charset="0"/>
                        <a:ea typeface="+mn-ea"/>
                        <a:cs typeface="+mn-cs"/>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o-RO" sz="1000" b="1" i="0" u="none" strike="noStrike" kern="1200" baseline="0" dirty="0" smtClean="0">
                          <a:solidFill>
                            <a:schemeClr val="accent6">
                              <a:lumMod val="50000"/>
                            </a:schemeClr>
                          </a:solidFill>
                          <a:effectLst/>
                          <a:latin typeface="Arial" panose="020B0604020202020204" pitchFamily="34" charset="0"/>
                          <a:ea typeface="+mn-ea"/>
                          <a:cs typeface="+mn-cs"/>
                        </a:rPr>
                        <a:t>C</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1 </a:t>
                      </a:r>
                      <a:r>
                        <a:rPr lang="ro-RO" sz="1000" b="1" i="0" u="none" strike="noStrike" kern="1200" baseline="0" dirty="0" smtClean="0">
                          <a:solidFill>
                            <a:schemeClr val="accent6">
                              <a:lumMod val="50000"/>
                            </a:schemeClr>
                          </a:solidFill>
                          <a:effectLst/>
                          <a:latin typeface="Arial" panose="020B0604020202020204" pitchFamily="34" charset="0"/>
                          <a:ea typeface="+mn-ea"/>
                          <a:cs typeface="+mn-cs"/>
                        </a:rPr>
                        <a:t>Educație</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 </a:t>
                      </a:r>
                      <a:endParaRPr lang="en-US" sz="1000" b="1" i="0" u="none" strike="noStrike" kern="1200" dirty="0" smtClean="0">
                        <a:solidFill>
                          <a:schemeClr val="accent6">
                            <a:lumMod val="50000"/>
                          </a:schemeClr>
                        </a:solidFill>
                        <a:effectLst/>
                        <a:latin typeface="Arial" panose="020B0604020202020204" pitchFamily="34" charset="0"/>
                        <a:ea typeface="+mn-ea"/>
                        <a:cs typeface="+mn-cs"/>
                      </a:endParaRPr>
                    </a:p>
                    <a:p>
                      <a:endParaRPr lang="en-US" sz="1000" b="1" i="0" u="none" strike="noStrike" kern="1200" dirty="0">
                        <a:solidFill>
                          <a:schemeClr val="accent6">
                            <a:lumMod val="50000"/>
                          </a:schemeClr>
                        </a:solidFill>
                        <a:effectLst/>
                        <a:latin typeface="Arial" panose="020B0604020202020204" pitchFamily="34" charset="0"/>
                        <a:ea typeface="+mn-ea"/>
                        <a:cs typeface="+mn-cs"/>
                      </a:endParaRPr>
                    </a:p>
                  </a:txBody>
                  <a:tcPr anchor="ctr"/>
                </a:tc>
                <a:extLst>
                  <a:ext uri="{0D108BD9-81ED-4DB2-BD59-A6C34878D82A}">
                    <a16:rowId xmlns:a16="http://schemas.microsoft.com/office/drawing/2014/main" val="2066838832"/>
                  </a:ext>
                </a:extLst>
              </a:tr>
              <a:tr h="370840">
                <a:tc>
                  <a:txBody>
                    <a:bodyPr/>
                    <a:lstStyle/>
                    <a:p>
                      <a:pPr algn="just" fontAlgn="ctr"/>
                      <a:r>
                        <a:rPr lang="pt-BR" sz="1000" b="1" i="0" u="none" strike="noStrike" dirty="0">
                          <a:solidFill>
                            <a:srgbClr val="000000"/>
                          </a:solidFill>
                          <a:effectLst/>
                          <a:latin typeface="Arial" panose="020B0604020202020204" pitchFamily="34" charset="0"/>
                        </a:rPr>
                        <a:t>02 Arte </a:t>
                      </a:r>
                      <a:r>
                        <a:rPr lang="pt-BR" sz="1000" b="1" i="0" u="none" strike="noStrike" dirty="0" err="1">
                          <a:solidFill>
                            <a:srgbClr val="000000"/>
                          </a:solidFill>
                          <a:effectLst/>
                          <a:latin typeface="Arial" panose="020B0604020202020204" pitchFamily="34" charset="0"/>
                        </a:rPr>
                        <a:t>şi</a:t>
                      </a:r>
                      <a:r>
                        <a:rPr lang="pt-BR" sz="1000" b="1" i="0" u="none" strike="noStrike" dirty="0">
                          <a:solidFill>
                            <a:srgbClr val="000000"/>
                          </a:solidFill>
                          <a:effectLst/>
                          <a:latin typeface="Arial" panose="020B0604020202020204" pitchFamily="34" charset="0"/>
                        </a:rPr>
                        <a:t> </a:t>
                      </a:r>
                      <a:r>
                        <a:rPr lang="pt-BR" sz="1000" b="1" i="0" u="none" strike="noStrike" dirty="0" err="1">
                          <a:solidFill>
                            <a:srgbClr val="000000"/>
                          </a:solidFill>
                          <a:effectLst/>
                          <a:latin typeface="Arial" panose="020B0604020202020204" pitchFamily="34" charset="0"/>
                        </a:rPr>
                        <a:t>ştiinţe</a:t>
                      </a:r>
                      <a:r>
                        <a:rPr lang="pt-BR" sz="1000" b="1" i="0" u="none" strike="noStrike" dirty="0">
                          <a:solidFill>
                            <a:srgbClr val="000000"/>
                          </a:solidFill>
                          <a:effectLst/>
                          <a:latin typeface="Arial" panose="020B0604020202020204" pitchFamily="34" charset="0"/>
                        </a:rPr>
                        <a:t> </a:t>
                      </a:r>
                      <a:r>
                        <a:rPr lang="pt-BR" sz="1000" b="1" i="0" u="none" strike="noStrike" dirty="0" err="1">
                          <a:solidFill>
                            <a:srgbClr val="000000"/>
                          </a:solidFill>
                          <a:effectLst/>
                          <a:latin typeface="Arial" panose="020B0604020202020204" pitchFamily="34" charset="0"/>
                        </a:rPr>
                        <a:t>umaniste</a:t>
                      </a:r>
                      <a:endParaRPr lang="pt-BR" sz="1000" b="1" i="0" u="none" strike="noStrike" dirty="0">
                        <a:solidFill>
                          <a:srgbClr val="000000"/>
                        </a:solidFill>
                        <a:effectLst/>
                        <a:latin typeface="Arial" panose="020B0604020202020204" pitchFamily="34" charset="0"/>
                      </a:endParaRPr>
                    </a:p>
                  </a:txBody>
                  <a:tcPr marL="9525" marR="9525" marT="9525" marB="0" anchor="ctr"/>
                </a:tc>
                <a:tc>
                  <a:txBody>
                    <a:bodyPr/>
                    <a:lstStyle/>
                    <a:p>
                      <a:r>
                        <a:rPr lang="pt-BR" sz="1000" b="1" i="0" u="none" strike="noStrike" dirty="0" smtClean="0">
                          <a:solidFill>
                            <a:srgbClr val="7030A0"/>
                          </a:solidFill>
                          <a:effectLst/>
                          <a:latin typeface="Arial" panose="020B0604020202020204" pitchFamily="34" charset="0"/>
                        </a:rPr>
                        <a:t>02.Arte </a:t>
                      </a:r>
                      <a:r>
                        <a:rPr lang="pt-BR" sz="1000" b="1" i="0" u="none" strike="noStrike" dirty="0" err="1" smtClean="0">
                          <a:solidFill>
                            <a:srgbClr val="7030A0"/>
                          </a:solidFill>
                          <a:effectLst/>
                          <a:latin typeface="Arial" panose="020B0604020202020204" pitchFamily="34" charset="0"/>
                        </a:rPr>
                        <a:t>şi</a:t>
                      </a:r>
                      <a:r>
                        <a:rPr lang="pt-BR" sz="1000" b="1" i="0" u="none" strike="noStrike" dirty="0" smtClean="0">
                          <a:solidFill>
                            <a:srgbClr val="7030A0"/>
                          </a:solidFill>
                          <a:effectLst/>
                          <a:latin typeface="Arial" panose="020B0604020202020204" pitchFamily="34" charset="0"/>
                        </a:rPr>
                        <a:t> </a:t>
                      </a:r>
                      <a:r>
                        <a:rPr lang="pt-BR" sz="1000" b="1" i="0" u="none" strike="noStrike" dirty="0" err="1" smtClean="0">
                          <a:solidFill>
                            <a:srgbClr val="7030A0"/>
                          </a:solidFill>
                          <a:effectLst/>
                          <a:latin typeface="Arial" panose="020B0604020202020204" pitchFamily="34" charset="0"/>
                        </a:rPr>
                        <a:t>ştiinţe</a:t>
                      </a:r>
                      <a:r>
                        <a:rPr lang="pt-BR" sz="1000" b="1" i="0" u="none" strike="noStrike" dirty="0" smtClean="0">
                          <a:solidFill>
                            <a:srgbClr val="7030A0"/>
                          </a:solidFill>
                          <a:effectLst/>
                          <a:latin typeface="Arial" panose="020B0604020202020204" pitchFamily="34" charset="0"/>
                        </a:rPr>
                        <a:t> </a:t>
                      </a:r>
                      <a:r>
                        <a:rPr lang="pt-BR" sz="1000" b="1" i="0" u="none" strike="noStrike" dirty="0" err="1" smtClean="0">
                          <a:solidFill>
                            <a:srgbClr val="7030A0"/>
                          </a:solidFill>
                          <a:effectLst/>
                          <a:latin typeface="Arial" panose="020B0604020202020204" pitchFamily="34" charset="0"/>
                        </a:rPr>
                        <a:t>umaniste</a:t>
                      </a:r>
                      <a:endParaRPr lang="en-US" sz="1000" b="1" i="0" u="none" strike="noStrike" kern="1200" dirty="0">
                        <a:solidFill>
                          <a:srgbClr val="7030A0"/>
                        </a:solidFill>
                        <a:effectLst/>
                        <a:latin typeface="Arial" panose="020B0604020202020204" pitchFamily="34" charset="0"/>
                        <a:ea typeface="+mn-ea"/>
                        <a:cs typeface="+mn-cs"/>
                      </a:endParaRPr>
                    </a:p>
                  </a:txBody>
                  <a:tcPr anchor="ctr"/>
                </a:tc>
                <a:tc>
                  <a:txBody>
                    <a:bodyPr/>
                    <a:lstStyle/>
                    <a:p>
                      <a:r>
                        <a:rPr lang="ro-RO" sz="1000" b="1" i="0" u="none" strike="noStrike" kern="1200" dirty="0" smtClean="0">
                          <a:solidFill>
                            <a:schemeClr val="accent6">
                              <a:lumMod val="50000"/>
                            </a:schemeClr>
                          </a:solidFill>
                          <a:effectLst/>
                          <a:latin typeface="Arial" panose="020B0604020202020204" pitchFamily="34" charset="0"/>
                          <a:ea typeface="+mn-ea"/>
                          <a:cs typeface="+mn-cs"/>
                        </a:rPr>
                        <a:t>C2</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 </a:t>
                      </a:r>
                      <a:r>
                        <a:rPr lang="ro-RO" sz="1000" b="1" i="0" u="none" strike="noStrike" kern="1200" baseline="0" dirty="0" smtClean="0">
                          <a:solidFill>
                            <a:schemeClr val="accent6">
                              <a:lumMod val="50000"/>
                            </a:schemeClr>
                          </a:solidFill>
                          <a:effectLst/>
                          <a:latin typeface="Arial" panose="020B0604020202020204" pitchFamily="34" charset="0"/>
                          <a:ea typeface="+mn-ea"/>
                          <a:cs typeface="+mn-cs"/>
                        </a:rPr>
                        <a:t>A</a:t>
                      </a:r>
                      <a:r>
                        <a:rPr lang="en-US" sz="1000" b="1" i="0" u="none" strike="noStrike" kern="1200" baseline="0" dirty="0" err="1" smtClean="0">
                          <a:solidFill>
                            <a:schemeClr val="accent6">
                              <a:lumMod val="50000"/>
                            </a:schemeClr>
                          </a:solidFill>
                          <a:effectLst/>
                          <a:latin typeface="Arial" panose="020B0604020202020204" pitchFamily="34" charset="0"/>
                          <a:ea typeface="+mn-ea"/>
                          <a:cs typeface="+mn-cs"/>
                        </a:rPr>
                        <a:t>rte</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 </a:t>
                      </a:r>
                    </a:p>
                    <a:p>
                      <a:r>
                        <a:rPr lang="ro-RO" sz="1000" b="1" i="0" u="none" strike="noStrike" kern="1200" dirty="0" smtClean="0">
                          <a:solidFill>
                            <a:schemeClr val="accent6">
                              <a:lumMod val="50000"/>
                            </a:schemeClr>
                          </a:solidFill>
                          <a:effectLst/>
                          <a:latin typeface="Arial" panose="020B0604020202020204" pitchFamily="34" charset="0"/>
                          <a:ea typeface="+mn-ea"/>
                          <a:cs typeface="+mn-cs"/>
                        </a:rPr>
                        <a:t>C3</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 </a:t>
                      </a:r>
                      <a:r>
                        <a:rPr lang="ro-RO" sz="1000" b="1" i="0" u="none" strike="noStrike" kern="1200" baseline="0" dirty="0" smtClean="0">
                          <a:solidFill>
                            <a:schemeClr val="accent6">
                              <a:lumMod val="50000"/>
                            </a:schemeClr>
                          </a:solidFill>
                          <a:effectLst/>
                          <a:latin typeface="Arial" panose="020B0604020202020204" pitchFamily="34" charset="0"/>
                          <a:ea typeface="+mn-ea"/>
                          <a:cs typeface="+mn-cs"/>
                        </a:rPr>
                        <a:t>Ș</a:t>
                      </a:r>
                      <a:r>
                        <a:rPr lang="en-US" sz="1000" b="1" i="0" u="none" strike="noStrike" kern="1200" baseline="0" dirty="0" err="1" smtClean="0">
                          <a:solidFill>
                            <a:schemeClr val="accent6">
                              <a:lumMod val="50000"/>
                            </a:schemeClr>
                          </a:solidFill>
                          <a:effectLst/>
                          <a:latin typeface="Arial" panose="020B0604020202020204" pitchFamily="34" charset="0"/>
                          <a:ea typeface="+mn-ea"/>
                          <a:cs typeface="+mn-cs"/>
                        </a:rPr>
                        <a:t>tiinte</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 </a:t>
                      </a:r>
                      <a:r>
                        <a:rPr lang="en-US" sz="1000" b="1" i="0" u="none" strike="noStrike" kern="1200" baseline="0" dirty="0" err="1" smtClean="0">
                          <a:solidFill>
                            <a:schemeClr val="accent6">
                              <a:lumMod val="50000"/>
                            </a:schemeClr>
                          </a:solidFill>
                          <a:effectLst/>
                          <a:latin typeface="Arial" panose="020B0604020202020204" pitchFamily="34" charset="0"/>
                          <a:ea typeface="+mn-ea"/>
                          <a:cs typeface="+mn-cs"/>
                        </a:rPr>
                        <a:t>umaniste</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 </a:t>
                      </a:r>
                    </a:p>
                    <a:p>
                      <a:r>
                        <a:rPr lang="ro-RO" sz="1000" b="1" i="0" u="none" strike="noStrike" kern="1200" baseline="0" dirty="0" smtClean="0">
                          <a:solidFill>
                            <a:schemeClr val="accent6">
                              <a:lumMod val="50000"/>
                            </a:schemeClr>
                          </a:solidFill>
                          <a:effectLst/>
                          <a:latin typeface="Arial" panose="020B0604020202020204" pitchFamily="34" charset="0"/>
                          <a:ea typeface="+mn-ea"/>
                          <a:cs typeface="+mn-cs"/>
                        </a:rPr>
                        <a:t>C</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4 </a:t>
                      </a:r>
                      <a:r>
                        <a:rPr lang="en-US" sz="1000" b="1" i="0" u="none" strike="noStrike" kern="1200" baseline="0" dirty="0" err="1" smtClean="0">
                          <a:solidFill>
                            <a:schemeClr val="accent6">
                              <a:lumMod val="50000"/>
                            </a:schemeClr>
                          </a:solidFill>
                          <a:effectLst/>
                          <a:latin typeface="Arial" panose="020B0604020202020204" pitchFamily="34" charset="0"/>
                          <a:ea typeface="+mn-ea"/>
                          <a:cs typeface="+mn-cs"/>
                        </a:rPr>
                        <a:t>Lingvistic</a:t>
                      </a:r>
                      <a:r>
                        <a:rPr lang="ro-RO" sz="1000" b="1" i="0" u="none" strike="noStrike" kern="1200" baseline="0" dirty="0" smtClean="0">
                          <a:solidFill>
                            <a:schemeClr val="accent6">
                              <a:lumMod val="50000"/>
                            </a:schemeClr>
                          </a:solidFill>
                          <a:effectLst/>
                          <a:latin typeface="Arial" panose="020B0604020202020204" pitchFamily="34" charset="0"/>
                          <a:ea typeface="+mn-ea"/>
                          <a:cs typeface="+mn-cs"/>
                        </a:rPr>
                        <a:t>ă</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 </a:t>
                      </a:r>
                      <a:r>
                        <a:rPr lang="ro-RO" sz="1000" b="1" i="0" u="none" strike="noStrike" kern="1200" baseline="0" dirty="0" smtClean="0">
                          <a:solidFill>
                            <a:schemeClr val="accent6">
                              <a:lumMod val="50000"/>
                            </a:schemeClr>
                          </a:solidFill>
                          <a:effectLst/>
                          <a:latin typeface="Arial" panose="020B0604020202020204" pitchFamily="34" charset="0"/>
                          <a:ea typeface="+mn-ea"/>
                          <a:cs typeface="+mn-cs"/>
                        </a:rPr>
                        <a:t> </a:t>
                      </a:r>
                      <a:endParaRPr lang="en-US" sz="1000" b="1" i="0" u="none" strike="noStrike" kern="1200" dirty="0">
                        <a:solidFill>
                          <a:schemeClr val="accent6">
                            <a:lumMod val="50000"/>
                          </a:schemeClr>
                        </a:solidFill>
                        <a:effectLst/>
                        <a:latin typeface="Arial" panose="020B0604020202020204" pitchFamily="34" charset="0"/>
                        <a:ea typeface="+mn-ea"/>
                        <a:cs typeface="+mn-cs"/>
                      </a:endParaRPr>
                    </a:p>
                  </a:txBody>
                  <a:tcPr anchor="ctr"/>
                </a:tc>
                <a:extLst>
                  <a:ext uri="{0D108BD9-81ED-4DB2-BD59-A6C34878D82A}">
                    <a16:rowId xmlns:a16="http://schemas.microsoft.com/office/drawing/2014/main" val="3478768196"/>
                  </a:ext>
                </a:extLst>
              </a:tr>
              <a:tr h="370840">
                <a:tc>
                  <a:txBody>
                    <a:bodyPr/>
                    <a:lstStyle/>
                    <a:p>
                      <a:pPr algn="just" fontAlgn="ctr"/>
                      <a:r>
                        <a:rPr lang="en-US" sz="1000" b="1" i="0" u="none" strike="noStrike" dirty="0">
                          <a:solidFill>
                            <a:srgbClr val="000000"/>
                          </a:solidFill>
                          <a:effectLst/>
                          <a:latin typeface="Arial" panose="020B0604020202020204" pitchFamily="34" charset="0"/>
                        </a:rPr>
                        <a:t>03 </a:t>
                      </a:r>
                      <a:r>
                        <a:rPr lang="en-US" sz="1000" b="1" i="0" u="none" strike="noStrike" dirty="0" err="1">
                          <a:solidFill>
                            <a:srgbClr val="000000"/>
                          </a:solidFill>
                          <a:effectLst/>
                          <a:latin typeface="Arial" panose="020B0604020202020204" pitchFamily="34" charset="0"/>
                        </a:rPr>
                        <a:t>Ştiinţe</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sociale</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jurnalism</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şi</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informare</a:t>
                      </a:r>
                      <a:endParaRPr lang="en-US" sz="1000" b="1" i="0" u="none" strike="noStrike" dirty="0">
                        <a:solidFill>
                          <a:srgbClr val="000000"/>
                        </a:solidFill>
                        <a:effectLst/>
                        <a:latin typeface="Arial" panose="020B0604020202020204" pitchFamily="34" charset="0"/>
                      </a:endParaRPr>
                    </a:p>
                  </a:txBody>
                  <a:tcPr marL="9525" marR="9525" marT="9525"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i="0" u="none" strike="noStrike" dirty="0" smtClean="0">
                          <a:solidFill>
                            <a:srgbClr val="7030A0"/>
                          </a:solidFill>
                          <a:effectLst/>
                          <a:latin typeface="Arial" panose="020B0604020202020204" pitchFamily="34" charset="0"/>
                        </a:rPr>
                        <a:t>03.Ştiinţe </a:t>
                      </a:r>
                      <a:r>
                        <a:rPr lang="en-US" sz="1000" b="1" i="0" u="none" strike="noStrike" dirty="0" err="1" smtClean="0">
                          <a:solidFill>
                            <a:srgbClr val="7030A0"/>
                          </a:solidFill>
                          <a:effectLst/>
                          <a:latin typeface="Arial" panose="020B0604020202020204" pitchFamily="34" charset="0"/>
                        </a:rPr>
                        <a:t>sociale</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jurnalism</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şi</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informare</a:t>
                      </a:r>
                      <a:endParaRPr lang="en-US" sz="1000" b="1" i="0" u="none" strike="noStrike" dirty="0" smtClean="0">
                        <a:solidFill>
                          <a:srgbClr val="7030A0"/>
                        </a:solidFill>
                        <a:effectLst/>
                        <a:latin typeface="Arial" panose="020B0604020202020204" pitchFamily="34" charset="0"/>
                      </a:endParaRPr>
                    </a:p>
                  </a:txBody>
                  <a:tcPr anchor="ctr"/>
                </a:tc>
                <a:tc>
                  <a:txBody>
                    <a:bodyPr/>
                    <a:lstStyle/>
                    <a:p>
                      <a:r>
                        <a:rPr lang="en-US" sz="1200" b="1" i="0" u="none" strike="noStrike" kern="1200" dirty="0" smtClean="0">
                          <a:solidFill>
                            <a:schemeClr val="accent6">
                              <a:lumMod val="50000"/>
                            </a:schemeClr>
                          </a:solidFill>
                          <a:effectLst/>
                          <a:latin typeface="Arial" panose="020B0604020202020204" pitchFamily="34" charset="0"/>
                          <a:ea typeface="+mn-ea"/>
                          <a:cs typeface="+mn-cs"/>
                        </a:rPr>
                        <a:t>C5</a:t>
                      </a:r>
                      <a:r>
                        <a:rPr lang="ro-RO" sz="1200" b="1" i="0" u="none" strike="noStrike" kern="1200" dirty="0" smtClean="0">
                          <a:solidFill>
                            <a:schemeClr val="accent6">
                              <a:lumMod val="50000"/>
                            </a:schemeClr>
                          </a:solidFill>
                          <a:effectLst/>
                          <a:latin typeface="Arial" panose="020B0604020202020204" pitchFamily="34" charset="0"/>
                          <a:ea typeface="+mn-ea"/>
                          <a:cs typeface="+mn-cs"/>
                        </a:rPr>
                        <a:t> Științe sociale</a:t>
                      </a:r>
                      <a:r>
                        <a:rPr lang="ro-RO" sz="1200" b="1" i="0" u="none" strike="noStrike" kern="1200" baseline="0" dirty="0" smtClean="0">
                          <a:solidFill>
                            <a:schemeClr val="accent6">
                              <a:lumMod val="50000"/>
                            </a:schemeClr>
                          </a:solidFill>
                          <a:effectLst/>
                          <a:latin typeface="Arial" panose="020B0604020202020204" pitchFamily="34" charset="0"/>
                          <a:ea typeface="+mn-ea"/>
                          <a:cs typeface="+mn-cs"/>
                        </a:rPr>
                        <a:t> și comportamentale</a:t>
                      </a:r>
                      <a:endParaRPr lang="en-US" sz="1200" b="1" i="0" u="none" strike="noStrike" kern="1200" dirty="0" smtClean="0">
                        <a:solidFill>
                          <a:schemeClr val="accent6">
                            <a:lumMod val="50000"/>
                          </a:schemeClr>
                        </a:solidFill>
                        <a:effectLst/>
                        <a:latin typeface="Arial" panose="020B0604020202020204" pitchFamily="34" charset="0"/>
                        <a:ea typeface="+mn-ea"/>
                        <a:cs typeface="+mn-cs"/>
                      </a:endParaRPr>
                    </a:p>
                    <a:p>
                      <a:r>
                        <a:rPr lang="ro-RO" sz="1000" b="1" i="0" u="none" strike="noStrike" kern="1200" dirty="0" smtClean="0">
                          <a:solidFill>
                            <a:schemeClr val="accent6">
                              <a:lumMod val="50000"/>
                            </a:schemeClr>
                          </a:solidFill>
                          <a:effectLst/>
                          <a:latin typeface="Arial" panose="020B0604020202020204" pitchFamily="34" charset="0"/>
                          <a:ea typeface="+mn-ea"/>
                          <a:cs typeface="+mn-cs"/>
                        </a:rPr>
                        <a:t>C</a:t>
                      </a:r>
                      <a:r>
                        <a:rPr lang="en-US" sz="1000" b="1" i="0" u="none" strike="noStrike" kern="1200" dirty="0" smtClean="0">
                          <a:solidFill>
                            <a:schemeClr val="accent6">
                              <a:lumMod val="50000"/>
                            </a:schemeClr>
                          </a:solidFill>
                          <a:effectLst/>
                          <a:latin typeface="Arial" panose="020B0604020202020204" pitchFamily="34" charset="0"/>
                          <a:ea typeface="+mn-ea"/>
                          <a:cs typeface="+mn-cs"/>
                        </a:rPr>
                        <a:t>6</a:t>
                      </a:r>
                      <a:r>
                        <a:rPr lang="ro-RO" sz="1000" b="1" i="0" u="none" strike="noStrike" kern="1200" dirty="0" smtClean="0">
                          <a:solidFill>
                            <a:schemeClr val="accent6">
                              <a:lumMod val="50000"/>
                            </a:schemeClr>
                          </a:solidFill>
                          <a:effectLst/>
                          <a:latin typeface="Arial" panose="020B0604020202020204" pitchFamily="34" charset="0"/>
                          <a:ea typeface="+mn-ea"/>
                          <a:cs typeface="+mn-cs"/>
                        </a:rPr>
                        <a:t> Jurnalism și informare</a:t>
                      </a:r>
                      <a:endParaRPr lang="en-US" sz="1000" b="1" i="0" u="none" strike="noStrike" kern="1200" dirty="0" smtClean="0">
                        <a:solidFill>
                          <a:schemeClr val="accent6">
                            <a:lumMod val="50000"/>
                          </a:schemeClr>
                        </a:solidFill>
                        <a:effectLst/>
                        <a:latin typeface="Arial" panose="020B0604020202020204" pitchFamily="34" charset="0"/>
                        <a:ea typeface="+mn-ea"/>
                        <a:cs typeface="+mn-cs"/>
                      </a:endParaRPr>
                    </a:p>
                  </a:txBody>
                  <a:tcPr anchor="ctr"/>
                </a:tc>
                <a:extLst>
                  <a:ext uri="{0D108BD9-81ED-4DB2-BD59-A6C34878D82A}">
                    <a16:rowId xmlns:a16="http://schemas.microsoft.com/office/drawing/2014/main" val="2967361837"/>
                  </a:ext>
                </a:extLst>
              </a:tr>
              <a:tr h="370840">
                <a:tc>
                  <a:txBody>
                    <a:bodyPr/>
                    <a:lstStyle/>
                    <a:p>
                      <a:pPr algn="just" fontAlgn="ctr"/>
                      <a:r>
                        <a:rPr lang="en-US" sz="1000" b="1" i="0" u="none" strike="noStrike" dirty="0">
                          <a:solidFill>
                            <a:srgbClr val="000000"/>
                          </a:solidFill>
                          <a:effectLst/>
                          <a:latin typeface="Arial" panose="020B0604020202020204" pitchFamily="34" charset="0"/>
                        </a:rPr>
                        <a:t>04 </a:t>
                      </a:r>
                      <a:r>
                        <a:rPr lang="en-US" sz="1000" b="1" i="0" u="none" strike="noStrike" dirty="0" err="1">
                          <a:solidFill>
                            <a:srgbClr val="000000"/>
                          </a:solidFill>
                          <a:effectLst/>
                          <a:latin typeface="Arial" panose="020B0604020202020204" pitchFamily="34" charset="0"/>
                        </a:rPr>
                        <a:t>Afaceri</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administraţie</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şi</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drept</a:t>
                      </a:r>
                      <a:endParaRPr lang="en-US" sz="1000" b="1" i="0" u="none" strike="noStrike" dirty="0">
                        <a:solidFill>
                          <a:srgbClr val="000000"/>
                        </a:solidFill>
                        <a:effectLst/>
                        <a:latin typeface="Arial" panose="020B0604020202020204" pitchFamily="34" charset="0"/>
                      </a:endParaRPr>
                    </a:p>
                  </a:txBody>
                  <a:tcPr marL="9525" marR="9525" marT="9525"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i="0" u="none" strike="noStrike" dirty="0" smtClean="0">
                          <a:solidFill>
                            <a:srgbClr val="7030A0"/>
                          </a:solidFill>
                          <a:effectLst/>
                          <a:latin typeface="Arial" panose="020B0604020202020204" pitchFamily="34" charset="0"/>
                        </a:rPr>
                        <a:t>04.Afaceri, </a:t>
                      </a:r>
                      <a:r>
                        <a:rPr lang="en-US" sz="1000" b="1" i="0" u="none" strike="noStrike" dirty="0" err="1" smtClean="0">
                          <a:solidFill>
                            <a:srgbClr val="7030A0"/>
                          </a:solidFill>
                          <a:effectLst/>
                          <a:latin typeface="Arial" panose="020B0604020202020204" pitchFamily="34" charset="0"/>
                        </a:rPr>
                        <a:t>administraţie</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şi</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drept</a:t>
                      </a:r>
                      <a:endParaRPr lang="en-US" sz="1000" b="1" i="0" u="none" strike="noStrike" dirty="0" smtClean="0">
                        <a:solidFill>
                          <a:srgbClr val="7030A0"/>
                        </a:solidFill>
                        <a:effectLst/>
                        <a:latin typeface="Arial" panose="020B0604020202020204" pitchFamily="34" charset="0"/>
                      </a:endParaRPr>
                    </a:p>
                  </a:txBody>
                  <a:tcPr anchor="ctr"/>
                </a:tc>
                <a:tc>
                  <a:txBody>
                    <a:bodyPr/>
                    <a:lstStyle/>
                    <a:p>
                      <a:r>
                        <a:rPr lang="en-US" sz="1400" b="1" i="0" u="none" strike="noStrike" kern="1200" dirty="0" smtClean="0">
                          <a:solidFill>
                            <a:schemeClr val="accent6">
                              <a:lumMod val="50000"/>
                            </a:schemeClr>
                          </a:solidFill>
                          <a:effectLst/>
                          <a:latin typeface="Arial" panose="020B0604020202020204" pitchFamily="34" charset="0"/>
                          <a:ea typeface="+mn-ea"/>
                          <a:cs typeface="+mn-cs"/>
                        </a:rPr>
                        <a:t>C7 </a:t>
                      </a:r>
                      <a:r>
                        <a:rPr lang="en-US" sz="1400" b="1" i="0" u="none" strike="noStrike" kern="1200" dirty="0" err="1" smtClean="0">
                          <a:solidFill>
                            <a:schemeClr val="accent6">
                              <a:lumMod val="50000"/>
                            </a:schemeClr>
                          </a:solidFill>
                          <a:effectLst/>
                          <a:latin typeface="Arial" panose="020B0604020202020204" pitchFamily="34" charset="0"/>
                          <a:ea typeface="+mn-ea"/>
                          <a:cs typeface="+mn-cs"/>
                        </a:rPr>
                        <a:t>Administrare</a:t>
                      </a:r>
                      <a:r>
                        <a:rPr lang="en-US" sz="1400" b="1" i="0" u="none" strike="noStrike" kern="1200" dirty="0" smtClean="0">
                          <a:solidFill>
                            <a:schemeClr val="accent6">
                              <a:lumMod val="50000"/>
                            </a:schemeClr>
                          </a:solidFill>
                          <a:effectLst/>
                          <a:latin typeface="Arial" panose="020B0604020202020204" pitchFamily="34" charset="0"/>
                          <a:ea typeface="+mn-ea"/>
                          <a:cs typeface="+mn-cs"/>
                        </a:rPr>
                        <a:t> </a:t>
                      </a:r>
                      <a:r>
                        <a:rPr lang="ro-RO" sz="1400" b="1" i="0" u="none" strike="noStrike" kern="1200" dirty="0" smtClean="0">
                          <a:solidFill>
                            <a:schemeClr val="accent6">
                              <a:lumMod val="50000"/>
                            </a:schemeClr>
                          </a:solidFill>
                          <a:effectLst/>
                          <a:latin typeface="Arial" panose="020B0604020202020204" pitchFamily="34" charset="0"/>
                          <a:ea typeface="+mn-ea"/>
                          <a:cs typeface="+mn-cs"/>
                        </a:rPr>
                        <a:t>ș</a:t>
                      </a:r>
                      <a:r>
                        <a:rPr lang="en-US" sz="1400" b="1" i="0" u="none" strike="noStrike" kern="1200" dirty="0" err="1" smtClean="0">
                          <a:solidFill>
                            <a:schemeClr val="accent6">
                              <a:lumMod val="50000"/>
                            </a:schemeClr>
                          </a:solidFill>
                          <a:effectLst/>
                          <a:latin typeface="Arial" panose="020B0604020202020204" pitchFamily="34" charset="0"/>
                          <a:ea typeface="+mn-ea"/>
                          <a:cs typeface="+mn-cs"/>
                        </a:rPr>
                        <a:t>i</a:t>
                      </a:r>
                      <a:r>
                        <a:rPr lang="en-US" sz="1400" b="1" i="0" u="none" strike="noStrike" kern="1200" dirty="0" smtClean="0">
                          <a:solidFill>
                            <a:schemeClr val="accent6">
                              <a:lumMod val="50000"/>
                            </a:schemeClr>
                          </a:solidFill>
                          <a:effectLst/>
                          <a:latin typeface="Arial" panose="020B0604020202020204" pitchFamily="34" charset="0"/>
                          <a:ea typeface="+mn-ea"/>
                          <a:cs typeface="+mn-cs"/>
                        </a:rPr>
                        <a:t> </a:t>
                      </a:r>
                      <a:r>
                        <a:rPr lang="en-US" sz="1400" b="1" i="0" u="none" strike="noStrike" kern="1200" dirty="0" err="1" smtClean="0">
                          <a:solidFill>
                            <a:schemeClr val="accent6">
                              <a:lumMod val="50000"/>
                            </a:schemeClr>
                          </a:solidFill>
                          <a:effectLst/>
                          <a:latin typeface="Arial" panose="020B0604020202020204" pitchFamily="34" charset="0"/>
                          <a:ea typeface="+mn-ea"/>
                          <a:cs typeface="+mn-cs"/>
                        </a:rPr>
                        <a:t>afaceri</a:t>
                      </a:r>
                      <a:r>
                        <a:rPr lang="en-US" sz="1400" b="1" i="0" u="none" strike="noStrike" kern="1200" dirty="0" smtClean="0">
                          <a:solidFill>
                            <a:schemeClr val="accent6">
                              <a:lumMod val="50000"/>
                            </a:schemeClr>
                          </a:solidFill>
                          <a:effectLst/>
                          <a:latin typeface="Arial" panose="020B0604020202020204" pitchFamily="34" charset="0"/>
                          <a:ea typeface="+mn-ea"/>
                          <a:cs typeface="+mn-cs"/>
                        </a:rPr>
                        <a:t> </a:t>
                      </a:r>
                    </a:p>
                    <a:p>
                      <a:r>
                        <a:rPr lang="en-US" sz="1000" b="1" i="0" u="none" strike="noStrike" kern="1200" dirty="0" smtClean="0">
                          <a:solidFill>
                            <a:schemeClr val="accent6">
                              <a:lumMod val="50000"/>
                            </a:schemeClr>
                          </a:solidFill>
                          <a:effectLst/>
                          <a:latin typeface="Arial" panose="020B0604020202020204" pitchFamily="34" charset="0"/>
                          <a:ea typeface="+mn-ea"/>
                          <a:cs typeface="+mn-cs"/>
                        </a:rPr>
                        <a:t>C8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Drept</a:t>
                      </a:r>
                      <a:endParaRPr lang="en-US" sz="1000" b="1" i="0" u="none" strike="noStrike" kern="1200" dirty="0" smtClean="0">
                        <a:solidFill>
                          <a:schemeClr val="accent6">
                            <a:lumMod val="50000"/>
                          </a:schemeClr>
                        </a:solidFill>
                        <a:effectLst/>
                        <a:latin typeface="Arial" panose="020B0604020202020204" pitchFamily="34" charset="0"/>
                        <a:ea typeface="+mn-ea"/>
                        <a:cs typeface="+mn-cs"/>
                      </a:endParaRPr>
                    </a:p>
                  </a:txBody>
                  <a:tcPr anchor="ctr"/>
                </a:tc>
                <a:extLst>
                  <a:ext uri="{0D108BD9-81ED-4DB2-BD59-A6C34878D82A}">
                    <a16:rowId xmlns:a16="http://schemas.microsoft.com/office/drawing/2014/main" val="4078123105"/>
                  </a:ext>
                </a:extLst>
              </a:tr>
              <a:tr h="370840">
                <a:tc>
                  <a:txBody>
                    <a:bodyPr/>
                    <a:lstStyle/>
                    <a:p>
                      <a:pPr algn="just" fontAlgn="ctr"/>
                      <a:r>
                        <a:rPr lang="en-US" sz="1000" b="1" i="0" u="none" strike="noStrike" dirty="0">
                          <a:solidFill>
                            <a:srgbClr val="000000"/>
                          </a:solidFill>
                          <a:effectLst/>
                          <a:latin typeface="Arial" panose="020B0604020202020204" pitchFamily="34" charset="0"/>
                        </a:rPr>
                        <a:t>05 </a:t>
                      </a:r>
                      <a:r>
                        <a:rPr lang="en-US" sz="1000" b="1" i="0" u="none" strike="noStrike" dirty="0" err="1">
                          <a:solidFill>
                            <a:srgbClr val="000000"/>
                          </a:solidFill>
                          <a:effectLst/>
                          <a:latin typeface="Arial" panose="020B0604020202020204" pitchFamily="34" charset="0"/>
                        </a:rPr>
                        <a:t>Ştiinţele</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naturii</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matematică</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şi</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statistică</a:t>
                      </a:r>
                      <a:endParaRPr lang="en-US" sz="1000" b="1" i="0" u="none" strike="noStrike" dirty="0">
                        <a:solidFill>
                          <a:srgbClr val="000000"/>
                        </a:solidFill>
                        <a:effectLst/>
                        <a:latin typeface="Arial" panose="020B0604020202020204" pitchFamily="34" charset="0"/>
                      </a:endParaRPr>
                    </a:p>
                  </a:txBody>
                  <a:tcPr marL="9525" marR="9525" marT="9525"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i="0" u="none" strike="noStrike" dirty="0" smtClean="0">
                          <a:solidFill>
                            <a:srgbClr val="7030A0"/>
                          </a:solidFill>
                          <a:effectLst/>
                          <a:latin typeface="Arial" panose="020B0604020202020204" pitchFamily="34" charset="0"/>
                        </a:rPr>
                        <a:t>05.Ştiinţele </a:t>
                      </a:r>
                      <a:r>
                        <a:rPr lang="en-US" sz="1000" b="1" i="0" u="none" strike="noStrike" dirty="0" err="1" smtClean="0">
                          <a:solidFill>
                            <a:srgbClr val="7030A0"/>
                          </a:solidFill>
                          <a:effectLst/>
                          <a:latin typeface="Arial" panose="020B0604020202020204" pitchFamily="34" charset="0"/>
                        </a:rPr>
                        <a:t>naturii</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matematică</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şi</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statistică</a:t>
                      </a:r>
                      <a:endParaRPr lang="en-US" sz="1000" b="1" i="0" u="none" strike="noStrike" dirty="0" smtClean="0">
                        <a:solidFill>
                          <a:srgbClr val="7030A0"/>
                        </a:solidFill>
                        <a:effectLst/>
                        <a:latin typeface="Arial" panose="020B0604020202020204" pitchFamily="34" charset="0"/>
                      </a:endParaRPr>
                    </a:p>
                  </a:txBody>
                  <a:tcPr anchor="ctr"/>
                </a:tc>
                <a:tc>
                  <a:txBody>
                    <a:bodyPr/>
                    <a:lstStyle/>
                    <a:p>
                      <a:r>
                        <a:rPr lang="en-US" sz="1000" b="1" i="0" u="none" strike="noStrike" kern="1200" dirty="0" smtClean="0">
                          <a:solidFill>
                            <a:schemeClr val="accent6">
                              <a:lumMod val="50000"/>
                            </a:schemeClr>
                          </a:solidFill>
                          <a:effectLst/>
                          <a:latin typeface="Arial" panose="020B0604020202020204" pitchFamily="34" charset="0"/>
                          <a:ea typeface="+mn-ea"/>
                          <a:cs typeface="+mn-cs"/>
                        </a:rPr>
                        <a:t>C9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Biologie</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r>
                        <a:rPr lang="ro-RO" sz="1000" b="1" i="0" u="none" strike="noStrike" kern="1200" dirty="0" smtClean="0">
                          <a:solidFill>
                            <a:schemeClr val="accent6">
                              <a:lumMod val="50000"/>
                            </a:schemeClr>
                          </a:solidFill>
                          <a:effectLst/>
                          <a:latin typeface="Arial" panose="020B0604020202020204" pitchFamily="34" charset="0"/>
                          <a:ea typeface="+mn-ea"/>
                          <a:cs typeface="+mn-cs"/>
                        </a:rPr>
                        <a:t>ș</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i</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r>
                        <a:rPr lang="ro-RO" sz="1000" b="1" i="0" u="none" strike="noStrike" kern="1200" dirty="0" smtClean="0">
                          <a:solidFill>
                            <a:schemeClr val="accent6">
                              <a:lumMod val="50000"/>
                            </a:schemeClr>
                          </a:solidFill>
                          <a:effectLst/>
                          <a:latin typeface="Arial" panose="020B0604020202020204" pitchFamily="34" charset="0"/>
                          <a:ea typeface="+mn-ea"/>
                          <a:cs typeface="+mn-cs"/>
                        </a:rPr>
                        <a:t>ș</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tiin</a:t>
                      </a:r>
                      <a:r>
                        <a:rPr lang="ro-RO" sz="1000" b="1" i="0" u="none" strike="noStrike" kern="1200" dirty="0" smtClean="0">
                          <a:solidFill>
                            <a:schemeClr val="accent6">
                              <a:lumMod val="50000"/>
                            </a:schemeClr>
                          </a:solidFill>
                          <a:effectLst/>
                          <a:latin typeface="Arial" panose="020B0604020202020204" pitchFamily="34" charset="0"/>
                          <a:ea typeface="+mn-ea"/>
                          <a:cs typeface="+mn-cs"/>
                        </a:rPr>
                        <a:t>ț</a:t>
                      </a:r>
                      <a:r>
                        <a:rPr lang="en-US" sz="1000" b="1" i="0" u="none" strike="noStrike" kern="1200" dirty="0" smtClean="0">
                          <a:solidFill>
                            <a:schemeClr val="accent6">
                              <a:lumMod val="50000"/>
                            </a:schemeClr>
                          </a:solidFill>
                          <a:effectLst/>
                          <a:latin typeface="Arial" panose="020B0604020202020204" pitchFamily="34" charset="0"/>
                          <a:ea typeface="+mn-ea"/>
                          <a:cs typeface="+mn-cs"/>
                        </a:rPr>
                        <a:t>e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conexe</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p>
                    <a:p>
                      <a:r>
                        <a:rPr lang="en-US" sz="1000" b="1" i="0" u="none" strike="noStrike" kern="1200" dirty="0" smtClean="0">
                          <a:solidFill>
                            <a:schemeClr val="accent6">
                              <a:lumMod val="50000"/>
                            </a:schemeClr>
                          </a:solidFill>
                          <a:effectLst/>
                          <a:latin typeface="Arial" panose="020B0604020202020204" pitchFamily="34" charset="0"/>
                          <a:ea typeface="+mn-ea"/>
                          <a:cs typeface="+mn-cs"/>
                        </a:rPr>
                        <a:t>C10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Mediu</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p>
                    <a:p>
                      <a:r>
                        <a:rPr lang="en-US" sz="1000" b="1" i="0" u="none" strike="noStrike" kern="1200" dirty="0" smtClean="0">
                          <a:solidFill>
                            <a:schemeClr val="accent6">
                              <a:lumMod val="50000"/>
                            </a:schemeClr>
                          </a:solidFill>
                          <a:effectLst/>
                          <a:latin typeface="Arial" panose="020B0604020202020204" pitchFamily="34" charset="0"/>
                          <a:ea typeface="+mn-ea"/>
                          <a:cs typeface="+mn-cs"/>
                        </a:rPr>
                        <a:t>C11 </a:t>
                      </a:r>
                      <a:r>
                        <a:rPr lang="ro-RO" sz="1000" b="1" i="0" u="none" strike="noStrike" kern="1200" dirty="0" smtClean="0">
                          <a:solidFill>
                            <a:schemeClr val="accent6">
                              <a:lumMod val="50000"/>
                            </a:schemeClr>
                          </a:solidFill>
                          <a:effectLst/>
                          <a:latin typeface="Arial" panose="020B0604020202020204" pitchFamily="34" charset="0"/>
                          <a:ea typeface="+mn-ea"/>
                          <a:cs typeface="+mn-cs"/>
                        </a:rPr>
                        <a:t>Ș</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tiinte</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exacte</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p>
                    <a:p>
                      <a:r>
                        <a:rPr lang="en-US" sz="1000" b="1" i="0" u="none" strike="noStrike" kern="1200" dirty="0" smtClean="0">
                          <a:solidFill>
                            <a:schemeClr val="accent6">
                              <a:lumMod val="50000"/>
                            </a:schemeClr>
                          </a:solidFill>
                          <a:effectLst/>
                          <a:latin typeface="Arial" panose="020B0604020202020204" pitchFamily="34" charset="0"/>
                          <a:ea typeface="+mn-ea"/>
                          <a:cs typeface="+mn-cs"/>
                        </a:rPr>
                        <a:t>C12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Matematic</a:t>
                      </a:r>
                      <a:r>
                        <a:rPr lang="ro-RO" sz="1000" b="1" i="0" u="none" strike="noStrike" kern="1200" dirty="0" smtClean="0">
                          <a:solidFill>
                            <a:schemeClr val="accent6">
                              <a:lumMod val="50000"/>
                            </a:schemeClr>
                          </a:solidFill>
                          <a:effectLst/>
                          <a:latin typeface="Arial" panose="020B0604020202020204" pitchFamily="34" charset="0"/>
                          <a:ea typeface="+mn-ea"/>
                          <a:cs typeface="+mn-cs"/>
                        </a:rPr>
                        <a:t>ă</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r>
                        <a:rPr lang="ro-RO" sz="1000" b="1" i="0" u="none" strike="noStrike" kern="1200" dirty="0" smtClean="0">
                          <a:solidFill>
                            <a:schemeClr val="accent6">
                              <a:lumMod val="50000"/>
                            </a:schemeClr>
                          </a:solidFill>
                          <a:effectLst/>
                          <a:latin typeface="Arial" panose="020B0604020202020204" pitchFamily="34" charset="0"/>
                          <a:ea typeface="+mn-ea"/>
                          <a:cs typeface="+mn-cs"/>
                        </a:rPr>
                        <a:t>ș</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i</a:t>
                      </a:r>
                      <a:r>
                        <a:rPr lang="en-US" sz="1000" b="1" i="0" u="none" strike="noStrike" kern="1200" dirty="0" smtClean="0">
                          <a:solidFill>
                            <a:schemeClr val="accent6">
                              <a:lumMod val="50000"/>
                            </a:schemeClr>
                          </a:solidFill>
                          <a:effectLst/>
                          <a:latin typeface="Arial" panose="020B0604020202020204" pitchFamily="34" charset="0"/>
                          <a:ea typeface="+mn-ea"/>
                          <a:cs typeface="+mn-cs"/>
                        </a:rPr>
                        <a:t> statistic</a:t>
                      </a:r>
                      <a:r>
                        <a:rPr lang="ro-RO" sz="1000" b="1" i="0" u="none" strike="noStrike" kern="1200" dirty="0" smtClean="0">
                          <a:solidFill>
                            <a:schemeClr val="accent6">
                              <a:lumMod val="50000"/>
                            </a:schemeClr>
                          </a:solidFill>
                          <a:effectLst/>
                          <a:latin typeface="Arial" panose="020B0604020202020204" pitchFamily="34" charset="0"/>
                          <a:ea typeface="+mn-ea"/>
                          <a:cs typeface="+mn-cs"/>
                        </a:rPr>
                        <a:t>ă</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endParaRPr lang="en-US" sz="1000" b="1" i="0" u="none" strike="noStrike" kern="1200" dirty="0">
                        <a:solidFill>
                          <a:schemeClr val="accent6">
                            <a:lumMod val="50000"/>
                          </a:schemeClr>
                        </a:solidFill>
                        <a:effectLst/>
                        <a:latin typeface="Arial" panose="020B0604020202020204" pitchFamily="34" charset="0"/>
                        <a:ea typeface="+mn-ea"/>
                        <a:cs typeface="+mn-cs"/>
                      </a:endParaRPr>
                    </a:p>
                  </a:txBody>
                  <a:tcPr anchor="ctr"/>
                </a:tc>
                <a:extLst>
                  <a:ext uri="{0D108BD9-81ED-4DB2-BD59-A6C34878D82A}">
                    <a16:rowId xmlns:a16="http://schemas.microsoft.com/office/drawing/2014/main" val="1509559440"/>
                  </a:ext>
                </a:extLst>
              </a:tr>
            </a:tbl>
          </a:graphicData>
        </a:graphic>
      </p:graphicFrame>
      <p:sp>
        <p:nvSpPr>
          <p:cNvPr id="4" name="Slide Number Placeholder 3"/>
          <p:cNvSpPr>
            <a:spLocks noGrp="1"/>
          </p:cNvSpPr>
          <p:nvPr>
            <p:ph type="sldNum" sz="quarter" idx="12"/>
          </p:nvPr>
        </p:nvSpPr>
        <p:spPr/>
        <p:txBody>
          <a:bodyPr/>
          <a:lstStyle/>
          <a:p>
            <a:fld id="{9E50D555-AD09-4184-8F27-884809BFB095}" type="slidenum">
              <a:rPr lang="en-US" smtClean="0"/>
              <a:t>25</a:t>
            </a:fld>
            <a:endParaRPr lang="en-US"/>
          </a:p>
        </p:txBody>
      </p:sp>
    </p:spTree>
    <p:extLst>
      <p:ext uri="{BB962C8B-B14F-4D97-AF65-F5344CB8AC3E}">
        <p14:creationId xmlns:p14="http://schemas.microsoft.com/office/powerpoint/2010/main" val="31241260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556" y="1084052"/>
            <a:ext cx="9399373" cy="710242"/>
          </a:xfrm>
        </p:spPr>
        <p:txBody>
          <a:bodyPr>
            <a:normAutofit fontScale="90000"/>
          </a:bodyPr>
          <a:lstStyle/>
          <a:p>
            <a:pPr algn="ctr"/>
            <a:r>
              <a:rPr lang="ro-RO" dirty="0" smtClean="0"/>
              <a:t>Noua structură</a:t>
            </a:r>
            <a:r>
              <a:rPr lang="en-US" dirty="0" smtClean="0"/>
              <a:t> </a:t>
            </a:r>
            <a:r>
              <a:rPr lang="en-US" dirty="0" smtClean="0">
                <a:solidFill>
                  <a:schemeClr val="accent3">
                    <a:lumMod val="50000"/>
                  </a:schemeClr>
                </a:solidFill>
              </a:rPr>
              <a:t>ARACIS</a:t>
            </a:r>
            <a:r>
              <a:rPr lang="en-US" dirty="0" smtClean="0"/>
              <a:t>/</a:t>
            </a:r>
            <a:r>
              <a:rPr lang="ro-RO" dirty="0">
                <a:solidFill>
                  <a:schemeClr val="accent6">
                    <a:lumMod val="50000"/>
                  </a:schemeClr>
                </a:solidFill>
              </a:rPr>
              <a:t> CNATDCU</a:t>
            </a:r>
            <a:r>
              <a:rPr lang="ro-RO" dirty="0" smtClean="0"/>
              <a:t> conform ISCED</a:t>
            </a:r>
            <a:endParaRPr lang="en-US" dirty="0"/>
          </a:p>
        </p:txBody>
      </p:sp>
      <p:graphicFrame>
        <p:nvGraphicFramePr>
          <p:cNvPr id="5" name="Content Placeholder 4"/>
          <p:cNvGraphicFramePr>
            <a:graphicFrameLocks noGrp="1"/>
          </p:cNvGraphicFramePr>
          <p:nvPr>
            <p:ph idx="1"/>
            <p:extLst/>
          </p:nvPr>
        </p:nvGraphicFramePr>
        <p:xfrm>
          <a:off x="469557" y="1911179"/>
          <a:ext cx="9457038" cy="4300152"/>
        </p:xfrm>
        <a:graphic>
          <a:graphicData uri="http://schemas.openxmlformats.org/drawingml/2006/table">
            <a:tbl>
              <a:tblPr firstRow="1" bandRow="1">
                <a:tableStyleId>{5C22544A-7EE6-4342-B048-85BDC9FD1C3A}</a:tableStyleId>
              </a:tblPr>
              <a:tblGrid>
                <a:gridCol w="3219606">
                  <a:extLst>
                    <a:ext uri="{9D8B030D-6E8A-4147-A177-3AD203B41FA5}">
                      <a16:colId xmlns:a16="http://schemas.microsoft.com/office/drawing/2014/main" val="3934123195"/>
                    </a:ext>
                  </a:extLst>
                </a:gridCol>
                <a:gridCol w="2672677">
                  <a:extLst>
                    <a:ext uri="{9D8B030D-6E8A-4147-A177-3AD203B41FA5}">
                      <a16:colId xmlns:a16="http://schemas.microsoft.com/office/drawing/2014/main" val="2971416261"/>
                    </a:ext>
                  </a:extLst>
                </a:gridCol>
                <a:gridCol w="3564755">
                  <a:extLst>
                    <a:ext uri="{9D8B030D-6E8A-4147-A177-3AD203B41FA5}">
                      <a16:colId xmlns:a16="http://schemas.microsoft.com/office/drawing/2014/main" val="760658235"/>
                    </a:ext>
                  </a:extLst>
                </a:gridCol>
              </a:tblGrid>
              <a:tr h="466436">
                <a:tc>
                  <a:txBody>
                    <a:bodyPr/>
                    <a:lstStyle/>
                    <a:p>
                      <a:r>
                        <a:rPr lang="ro-RO" sz="1600" dirty="0" smtClean="0">
                          <a:solidFill>
                            <a:schemeClr val="tx1"/>
                          </a:solidFill>
                        </a:rPr>
                        <a:t>Domeniu larg ISCED - 10</a:t>
                      </a:r>
                      <a:endParaRPr lang="en-US" sz="1600" dirty="0">
                        <a:solidFill>
                          <a:schemeClr val="tx1"/>
                        </a:solidFill>
                      </a:endParaRPr>
                    </a:p>
                  </a:txBody>
                  <a:tcPr/>
                </a:tc>
                <a:tc>
                  <a:txBody>
                    <a:bodyPr/>
                    <a:lstStyle/>
                    <a:p>
                      <a:r>
                        <a:rPr lang="ro-RO" sz="1600" dirty="0" smtClean="0">
                          <a:solidFill>
                            <a:srgbClr val="7030A0"/>
                          </a:solidFill>
                        </a:rPr>
                        <a:t>Comisii </a:t>
                      </a:r>
                      <a:r>
                        <a:rPr lang="ro-RO" sz="1600" dirty="0" err="1" smtClean="0">
                          <a:solidFill>
                            <a:srgbClr val="7030A0"/>
                          </a:solidFill>
                        </a:rPr>
                        <a:t>no</a:t>
                      </a:r>
                      <a:r>
                        <a:rPr lang="en-US" sz="1600" dirty="0" err="1" smtClean="0">
                          <a:solidFill>
                            <a:srgbClr val="7030A0"/>
                          </a:solidFill>
                        </a:rPr>
                        <a:t>i</a:t>
                      </a:r>
                      <a:r>
                        <a:rPr lang="en-US" sz="1600" baseline="0" dirty="0" smtClean="0">
                          <a:solidFill>
                            <a:srgbClr val="7030A0"/>
                          </a:solidFill>
                        </a:rPr>
                        <a:t> </a:t>
                      </a:r>
                      <a:r>
                        <a:rPr lang="ro-RO" sz="1600" baseline="0" dirty="0" smtClean="0">
                          <a:solidFill>
                            <a:srgbClr val="7030A0"/>
                          </a:solidFill>
                        </a:rPr>
                        <a:t>ARACIS </a:t>
                      </a:r>
                      <a:r>
                        <a:rPr lang="en-US" sz="1600" baseline="0" dirty="0" smtClean="0">
                          <a:solidFill>
                            <a:srgbClr val="7030A0"/>
                          </a:solidFill>
                        </a:rPr>
                        <a:t>-</a:t>
                      </a:r>
                      <a:r>
                        <a:rPr lang="ro-RO" sz="1600" baseline="0" dirty="0" smtClean="0">
                          <a:solidFill>
                            <a:srgbClr val="7030A0"/>
                          </a:solidFill>
                        </a:rPr>
                        <a:t> </a:t>
                      </a:r>
                      <a:r>
                        <a:rPr lang="en-US" sz="1600" baseline="0" dirty="0" smtClean="0">
                          <a:solidFill>
                            <a:srgbClr val="7030A0"/>
                          </a:solidFill>
                        </a:rPr>
                        <a:t>1</a:t>
                      </a:r>
                      <a:r>
                        <a:rPr lang="ro-RO" sz="1600" baseline="0" dirty="0" smtClean="0">
                          <a:solidFill>
                            <a:srgbClr val="7030A0"/>
                          </a:solidFill>
                        </a:rPr>
                        <a:t>2</a:t>
                      </a:r>
                      <a:endParaRPr lang="en-US" sz="1600" dirty="0">
                        <a:solidFill>
                          <a:srgbClr val="7030A0"/>
                        </a:solidFill>
                      </a:endParaRPr>
                    </a:p>
                  </a:txBody>
                  <a:tcPr/>
                </a:tc>
                <a:tc>
                  <a:txBody>
                    <a:bodyPr/>
                    <a:lstStyle/>
                    <a:p>
                      <a:r>
                        <a:rPr lang="ro-RO" sz="1600" dirty="0" smtClean="0">
                          <a:solidFill>
                            <a:schemeClr val="accent6">
                              <a:lumMod val="50000"/>
                            </a:schemeClr>
                          </a:solidFill>
                        </a:rPr>
                        <a:t>Comisii </a:t>
                      </a:r>
                      <a:r>
                        <a:rPr lang="ro-RO" sz="1600" baseline="0" dirty="0" smtClean="0">
                          <a:solidFill>
                            <a:schemeClr val="accent6">
                              <a:lumMod val="50000"/>
                            </a:schemeClr>
                          </a:solidFill>
                        </a:rPr>
                        <a:t>CNATDCU </a:t>
                      </a:r>
                      <a:r>
                        <a:rPr lang="en-US" sz="1600" baseline="0" dirty="0" smtClean="0">
                          <a:solidFill>
                            <a:schemeClr val="accent6">
                              <a:lumMod val="50000"/>
                            </a:schemeClr>
                          </a:solidFill>
                        </a:rPr>
                        <a:t>-</a:t>
                      </a:r>
                      <a:r>
                        <a:rPr lang="ro-RO" sz="1600" baseline="0" dirty="0" smtClean="0">
                          <a:solidFill>
                            <a:schemeClr val="accent6">
                              <a:lumMod val="50000"/>
                            </a:schemeClr>
                          </a:solidFill>
                        </a:rPr>
                        <a:t> </a:t>
                      </a:r>
                      <a:r>
                        <a:rPr lang="en-US" sz="1600" baseline="0" dirty="0" smtClean="0">
                          <a:solidFill>
                            <a:schemeClr val="accent6">
                              <a:lumMod val="50000"/>
                            </a:schemeClr>
                          </a:solidFill>
                        </a:rPr>
                        <a:t>2</a:t>
                      </a:r>
                      <a:r>
                        <a:rPr lang="ro-RO" sz="1600" baseline="0" dirty="0" smtClean="0">
                          <a:solidFill>
                            <a:schemeClr val="accent6">
                              <a:lumMod val="50000"/>
                            </a:schemeClr>
                          </a:solidFill>
                        </a:rPr>
                        <a:t>6</a:t>
                      </a:r>
                      <a:endParaRPr lang="en-US" sz="1600" dirty="0">
                        <a:solidFill>
                          <a:schemeClr val="accent6">
                            <a:lumMod val="50000"/>
                          </a:schemeClr>
                        </a:solidFill>
                      </a:endParaRPr>
                    </a:p>
                  </a:txBody>
                  <a:tcPr/>
                </a:tc>
                <a:extLst>
                  <a:ext uri="{0D108BD9-81ED-4DB2-BD59-A6C34878D82A}">
                    <a16:rowId xmlns:a16="http://schemas.microsoft.com/office/drawing/2014/main" val="3799024462"/>
                  </a:ext>
                </a:extLst>
              </a:tr>
              <a:tr h="690069">
                <a:tc>
                  <a:txBody>
                    <a:bodyPr/>
                    <a:lstStyle/>
                    <a:p>
                      <a:pPr algn="just" fontAlgn="ctr"/>
                      <a:r>
                        <a:rPr lang="en-US" sz="1000" b="1" i="0" u="none" strike="noStrike" dirty="0" smtClean="0">
                          <a:solidFill>
                            <a:srgbClr val="000000"/>
                          </a:solidFill>
                          <a:effectLst/>
                          <a:latin typeface="Arial" panose="020B0604020202020204" pitchFamily="34" charset="0"/>
                        </a:rPr>
                        <a:t>06 </a:t>
                      </a:r>
                      <a:r>
                        <a:rPr lang="en-US" sz="1000" b="1" i="0" u="none" strike="noStrike" dirty="0" err="1" smtClean="0">
                          <a:solidFill>
                            <a:srgbClr val="000000"/>
                          </a:solidFill>
                          <a:effectLst/>
                          <a:latin typeface="Arial" panose="020B0604020202020204" pitchFamily="34" charset="0"/>
                        </a:rPr>
                        <a:t>Tehnologia</a:t>
                      </a:r>
                      <a:r>
                        <a:rPr lang="en-US" sz="1000" b="1" i="0" u="none" strike="noStrike" dirty="0" smtClean="0">
                          <a:solidFill>
                            <a:srgbClr val="000000"/>
                          </a:solidFill>
                          <a:effectLst/>
                          <a:latin typeface="Arial" panose="020B0604020202020204" pitchFamily="34" charset="0"/>
                        </a:rPr>
                        <a:t> </a:t>
                      </a:r>
                      <a:r>
                        <a:rPr lang="en-US" sz="1000" b="1" i="0" u="none" strike="noStrike" dirty="0" err="1" smtClean="0">
                          <a:solidFill>
                            <a:srgbClr val="000000"/>
                          </a:solidFill>
                          <a:effectLst/>
                          <a:latin typeface="Arial" panose="020B0604020202020204" pitchFamily="34" charset="0"/>
                        </a:rPr>
                        <a:t>informaţiei</a:t>
                      </a:r>
                      <a:r>
                        <a:rPr lang="en-US" sz="1000" b="1" i="0" u="none" strike="noStrike" dirty="0" smtClean="0">
                          <a:solidFill>
                            <a:srgbClr val="000000"/>
                          </a:solidFill>
                          <a:effectLst/>
                          <a:latin typeface="Arial" panose="020B0604020202020204" pitchFamily="34" charset="0"/>
                        </a:rPr>
                        <a:t> </a:t>
                      </a:r>
                      <a:r>
                        <a:rPr lang="en-US" sz="1000" b="1" i="0" u="none" strike="noStrike" dirty="0" err="1" smtClean="0">
                          <a:solidFill>
                            <a:srgbClr val="000000"/>
                          </a:solidFill>
                          <a:effectLst/>
                          <a:latin typeface="Arial" panose="020B0604020202020204" pitchFamily="34" charset="0"/>
                        </a:rPr>
                        <a:t>şi</a:t>
                      </a:r>
                      <a:r>
                        <a:rPr lang="en-US" sz="1000" b="1" i="0" u="none" strike="noStrike" dirty="0" smtClean="0">
                          <a:solidFill>
                            <a:srgbClr val="000000"/>
                          </a:solidFill>
                          <a:effectLst/>
                          <a:latin typeface="Arial" panose="020B0604020202020204" pitchFamily="34" charset="0"/>
                        </a:rPr>
                        <a:t> </a:t>
                      </a:r>
                      <a:r>
                        <a:rPr lang="en-US" sz="1000" b="1" i="0" u="none" strike="noStrike" dirty="0" err="1" smtClean="0">
                          <a:solidFill>
                            <a:srgbClr val="000000"/>
                          </a:solidFill>
                          <a:effectLst/>
                          <a:latin typeface="Arial" panose="020B0604020202020204" pitchFamily="34" charset="0"/>
                        </a:rPr>
                        <a:t>comunicaţiilor</a:t>
                      </a:r>
                      <a:r>
                        <a:rPr lang="en-US" sz="1000" b="1" i="0" u="none" strike="noStrike" dirty="0" smtClean="0">
                          <a:solidFill>
                            <a:srgbClr val="000000"/>
                          </a:solidFill>
                          <a:effectLst/>
                          <a:latin typeface="Arial" panose="020B0604020202020204" pitchFamily="34" charset="0"/>
                        </a:rPr>
                        <a:t> (TIC)</a:t>
                      </a:r>
                      <a:endParaRPr lang="en-US" sz="1000" b="1" i="0" u="none" strike="noStrike" dirty="0">
                        <a:solidFill>
                          <a:srgbClr val="000000"/>
                        </a:solidFill>
                        <a:effectLst/>
                        <a:latin typeface="Arial" panose="020B0604020202020204" pitchFamily="34" charset="0"/>
                      </a:endParaRPr>
                    </a:p>
                  </a:txBody>
                  <a:tcPr marL="9525" marR="9525" marT="9525"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i="0" u="none" strike="noStrike" dirty="0" smtClean="0">
                          <a:solidFill>
                            <a:srgbClr val="7030A0"/>
                          </a:solidFill>
                          <a:effectLst/>
                          <a:latin typeface="Arial" panose="020B0604020202020204" pitchFamily="34" charset="0"/>
                        </a:rPr>
                        <a:t>06.Tehnologia </a:t>
                      </a:r>
                      <a:r>
                        <a:rPr lang="en-US" sz="1000" b="1" i="0" u="none" strike="noStrike" dirty="0" err="1" smtClean="0">
                          <a:solidFill>
                            <a:srgbClr val="7030A0"/>
                          </a:solidFill>
                          <a:effectLst/>
                          <a:latin typeface="Arial" panose="020B0604020202020204" pitchFamily="34" charset="0"/>
                        </a:rPr>
                        <a:t>informaţiei</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şi</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comunicaţiilor</a:t>
                      </a:r>
                      <a:r>
                        <a:rPr lang="en-US" sz="1000" b="1" i="0" u="none" strike="noStrike" dirty="0" smtClean="0">
                          <a:solidFill>
                            <a:srgbClr val="7030A0"/>
                          </a:solidFill>
                          <a:effectLst/>
                          <a:latin typeface="Arial" panose="020B0604020202020204" pitchFamily="34" charset="0"/>
                        </a:rPr>
                        <a:t> (TIC)</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000" b="1" i="0" u="none" strike="noStrike" dirty="0" smtClean="0">
                        <a:solidFill>
                          <a:srgbClr val="7030A0"/>
                        </a:solidFill>
                        <a:effectLst/>
                        <a:latin typeface="Arial" panose="020B0604020202020204" pitchFamily="34" charset="0"/>
                      </a:endParaRPr>
                    </a:p>
                  </a:txBody>
                  <a:tcPr anchor="ctr"/>
                </a:tc>
                <a:tc>
                  <a:txBody>
                    <a:bodyPr/>
                    <a:lstStyle/>
                    <a:p>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C13</a:t>
                      </a:r>
                      <a:r>
                        <a:rPr lang="ro-RO" sz="1000" b="1" i="0" u="none" strike="noStrike" kern="1200" baseline="0" dirty="0" smtClean="0">
                          <a:solidFill>
                            <a:schemeClr val="accent6">
                              <a:lumMod val="50000"/>
                            </a:schemeClr>
                          </a:solidFill>
                          <a:effectLst/>
                          <a:latin typeface="Arial" panose="020B0604020202020204" pitchFamily="34" charset="0"/>
                          <a:ea typeface="+mn-ea"/>
                          <a:cs typeface="+mn-cs"/>
                        </a:rPr>
                        <a:t> Tehnologia informației</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 </a:t>
                      </a:r>
                      <a:r>
                        <a:rPr lang="ro-RO" sz="1000" b="1" i="0" u="none" strike="noStrike" kern="1200" baseline="0" dirty="0" smtClean="0">
                          <a:solidFill>
                            <a:schemeClr val="accent6">
                              <a:lumMod val="50000"/>
                            </a:schemeClr>
                          </a:solidFill>
                          <a:effectLst/>
                          <a:latin typeface="Arial" panose="020B0604020202020204" pitchFamily="34" charset="0"/>
                          <a:ea typeface="+mn-ea"/>
                          <a:cs typeface="+mn-cs"/>
                        </a:rPr>
                        <a:t>ș</a:t>
                      </a:r>
                      <a:r>
                        <a:rPr lang="en-US" sz="1000" b="1" i="0" u="none" strike="noStrike" kern="1200" baseline="0" dirty="0" err="1" smtClean="0">
                          <a:solidFill>
                            <a:schemeClr val="accent6">
                              <a:lumMod val="50000"/>
                            </a:schemeClr>
                          </a:solidFill>
                          <a:effectLst/>
                          <a:latin typeface="Arial" panose="020B0604020202020204" pitchFamily="34" charset="0"/>
                          <a:ea typeface="+mn-ea"/>
                          <a:cs typeface="+mn-cs"/>
                        </a:rPr>
                        <a:t>i</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 </a:t>
                      </a:r>
                      <a:r>
                        <a:rPr lang="en-US" sz="1000" b="1" i="0" u="none" strike="noStrike" kern="1200" baseline="0" dirty="0" err="1" smtClean="0">
                          <a:solidFill>
                            <a:schemeClr val="accent6">
                              <a:lumMod val="50000"/>
                            </a:schemeClr>
                          </a:solidFill>
                          <a:effectLst/>
                          <a:latin typeface="Arial" panose="020B0604020202020204" pitchFamily="34" charset="0"/>
                          <a:ea typeface="+mn-ea"/>
                          <a:cs typeface="+mn-cs"/>
                        </a:rPr>
                        <a:t>comunica</a:t>
                      </a:r>
                      <a:r>
                        <a:rPr lang="ro-RO" sz="1000" b="1" i="0" u="none" strike="noStrike" kern="1200" baseline="0" dirty="0" smtClean="0">
                          <a:solidFill>
                            <a:schemeClr val="accent6">
                              <a:lumMod val="50000"/>
                            </a:schemeClr>
                          </a:solidFill>
                          <a:effectLst/>
                          <a:latin typeface="Arial" panose="020B0604020202020204" pitchFamily="34" charset="0"/>
                          <a:ea typeface="+mn-ea"/>
                          <a:cs typeface="+mn-cs"/>
                        </a:rPr>
                        <a:t>ț</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ii</a:t>
                      </a:r>
                      <a:r>
                        <a:rPr lang="ro-RO" sz="1000" b="1" i="0" u="none" strike="noStrike" kern="1200" baseline="0" dirty="0" smtClean="0">
                          <a:solidFill>
                            <a:schemeClr val="accent6">
                              <a:lumMod val="50000"/>
                            </a:schemeClr>
                          </a:solidFill>
                          <a:effectLst/>
                          <a:latin typeface="Arial" panose="020B0604020202020204" pitchFamily="34" charset="0"/>
                          <a:ea typeface="+mn-ea"/>
                          <a:cs typeface="+mn-cs"/>
                        </a:rPr>
                        <a:t> </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a:t>
                      </a:r>
                      <a:r>
                        <a:rPr lang="ro-RO" sz="1000" b="1" i="0" u="none" strike="noStrike" kern="1200" baseline="0" dirty="0" smtClean="0">
                          <a:solidFill>
                            <a:schemeClr val="accent6">
                              <a:lumMod val="50000"/>
                            </a:schemeClr>
                          </a:solidFill>
                          <a:effectLst/>
                          <a:latin typeface="Arial" panose="020B0604020202020204" pitchFamily="34" charset="0"/>
                          <a:ea typeface="+mn-ea"/>
                          <a:cs typeface="+mn-cs"/>
                        </a:rPr>
                        <a:t> </a:t>
                      </a:r>
                      <a:r>
                        <a:rPr lang="en-US" sz="1000" b="1" i="0" u="none" strike="noStrike" kern="1200" baseline="0" dirty="0" err="1" smtClean="0">
                          <a:solidFill>
                            <a:srgbClr val="FF0000"/>
                          </a:solidFill>
                          <a:effectLst/>
                          <a:latin typeface="Arial" panose="020B0604020202020204" pitchFamily="34" charset="0"/>
                          <a:ea typeface="+mn-ea"/>
                          <a:cs typeface="+mn-cs"/>
                        </a:rPr>
                        <a:t>Nou</a:t>
                      </a:r>
                      <a:endParaRPr lang="en-US" sz="1000" b="1" i="0" u="none" strike="noStrike" kern="1200" dirty="0">
                        <a:solidFill>
                          <a:srgbClr val="FF0000"/>
                        </a:solidFill>
                        <a:effectLst/>
                        <a:latin typeface="Arial" panose="020B0604020202020204" pitchFamily="34" charset="0"/>
                        <a:ea typeface="+mn-ea"/>
                        <a:cs typeface="+mn-cs"/>
                      </a:endParaRPr>
                    </a:p>
                  </a:txBody>
                  <a:tcPr anchor="ctr"/>
                </a:tc>
                <a:extLst>
                  <a:ext uri="{0D108BD9-81ED-4DB2-BD59-A6C34878D82A}">
                    <a16:rowId xmlns:a16="http://schemas.microsoft.com/office/drawing/2014/main" val="1778783285"/>
                  </a:ext>
                </a:extLst>
              </a:tr>
              <a:tr h="690069">
                <a:tc>
                  <a:txBody>
                    <a:bodyPr/>
                    <a:lstStyle/>
                    <a:p>
                      <a:pPr algn="just" fontAlgn="ctr"/>
                      <a:r>
                        <a:rPr lang="en-US" sz="1000" b="1" i="0" u="none" strike="noStrike" dirty="0">
                          <a:solidFill>
                            <a:srgbClr val="000000"/>
                          </a:solidFill>
                          <a:effectLst/>
                          <a:latin typeface="Arial" panose="020B0604020202020204" pitchFamily="34" charset="0"/>
                        </a:rPr>
                        <a:t>07 </a:t>
                      </a:r>
                      <a:r>
                        <a:rPr lang="en-US" sz="1000" b="1" i="0" u="none" strike="noStrike" dirty="0" err="1">
                          <a:solidFill>
                            <a:srgbClr val="000000"/>
                          </a:solidFill>
                          <a:effectLst/>
                          <a:latin typeface="Arial" panose="020B0604020202020204" pitchFamily="34" charset="0"/>
                        </a:rPr>
                        <a:t>Inginerie</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producţie</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şi</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construcţii</a:t>
                      </a:r>
                      <a:endParaRPr lang="en-US" sz="1000" b="1" i="0" u="none" strike="noStrike" dirty="0">
                        <a:solidFill>
                          <a:srgbClr val="000000"/>
                        </a:solidFill>
                        <a:effectLst/>
                        <a:latin typeface="Arial" panose="020B0604020202020204" pitchFamily="34" charset="0"/>
                      </a:endParaRPr>
                    </a:p>
                  </a:txBody>
                  <a:tcPr marL="9525" marR="9525" marT="9525" marB="0" anchor="ctr"/>
                </a:tc>
                <a:tc>
                  <a:txBody>
                    <a:bodyPr/>
                    <a:lstStyle/>
                    <a:p>
                      <a:r>
                        <a:rPr lang="en-US" sz="1000" b="1" i="0" u="none" strike="noStrike" kern="1200" dirty="0" smtClean="0">
                          <a:solidFill>
                            <a:srgbClr val="7030A0"/>
                          </a:solidFill>
                          <a:effectLst/>
                          <a:latin typeface="Arial" panose="020B0604020202020204" pitchFamily="34" charset="0"/>
                          <a:ea typeface="+mn-ea"/>
                          <a:cs typeface="+mn-cs"/>
                        </a:rPr>
                        <a:t>07.</a:t>
                      </a:r>
                      <a:r>
                        <a:rPr lang="ro-RO" sz="1000" b="1" i="0" u="none" strike="noStrike" kern="1200" dirty="0" smtClean="0">
                          <a:solidFill>
                            <a:srgbClr val="7030A0"/>
                          </a:solidFill>
                          <a:effectLst/>
                          <a:latin typeface="Arial" panose="020B0604020202020204" pitchFamily="34" charset="0"/>
                          <a:ea typeface="+mn-ea"/>
                          <a:cs typeface="+mn-cs"/>
                        </a:rPr>
                        <a:t> Științe</a:t>
                      </a:r>
                      <a:r>
                        <a:rPr lang="ro-RO" sz="1000" b="1" i="0" u="none" strike="noStrike" kern="1200" baseline="0" dirty="0" smtClean="0">
                          <a:solidFill>
                            <a:srgbClr val="7030A0"/>
                          </a:solidFill>
                          <a:effectLst/>
                          <a:latin typeface="Arial" panose="020B0604020202020204" pitchFamily="34" charset="0"/>
                          <a:ea typeface="+mn-ea"/>
                          <a:cs typeface="+mn-cs"/>
                        </a:rPr>
                        <a:t> inginerești</a:t>
                      </a:r>
                      <a:endParaRPr lang="en-US" sz="1000" b="1" i="0" u="none" strike="noStrike" kern="1200" baseline="0" dirty="0" smtClean="0">
                        <a:solidFill>
                          <a:srgbClr val="7030A0"/>
                        </a:solidFill>
                        <a:effectLst/>
                        <a:latin typeface="Arial" panose="020B0604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ro-RO" sz="1000" b="1" i="0" u="none" strike="noStrike" kern="1200" baseline="0" dirty="0" smtClean="0">
                          <a:solidFill>
                            <a:srgbClr val="7030A0"/>
                          </a:solidFill>
                          <a:effectLst/>
                          <a:latin typeface="Arial" panose="020B0604020202020204" pitchFamily="34" charset="0"/>
                          <a:ea typeface="+mn-ea"/>
                          <a:cs typeface="+mn-cs"/>
                        </a:rPr>
                        <a:t>12. Producție și prelucrare</a:t>
                      </a:r>
                      <a:endParaRPr lang="en-US" sz="1000" b="1" i="0" u="none" strike="noStrike" kern="1200" dirty="0" smtClean="0">
                        <a:solidFill>
                          <a:srgbClr val="7030A0"/>
                        </a:solidFill>
                        <a:effectLst/>
                        <a:latin typeface="Arial" panose="020B0604020202020204" pitchFamily="3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i="0" u="none" strike="noStrike" kern="1200" dirty="0" smtClean="0">
                          <a:solidFill>
                            <a:srgbClr val="7030A0"/>
                          </a:solidFill>
                          <a:effectLst/>
                          <a:latin typeface="Arial" panose="020B0604020202020204" pitchFamily="34" charset="0"/>
                          <a:ea typeface="+mn-ea"/>
                          <a:cs typeface="+mn-cs"/>
                        </a:rPr>
                        <a:t>11.</a:t>
                      </a:r>
                      <a:r>
                        <a:rPr lang="ro-RO" sz="1000" b="1" i="0" u="none" strike="noStrike" kern="1200" dirty="0" smtClean="0">
                          <a:solidFill>
                            <a:srgbClr val="7030A0"/>
                          </a:solidFill>
                          <a:effectLst/>
                          <a:latin typeface="Arial" panose="020B0604020202020204" pitchFamily="34" charset="0"/>
                          <a:ea typeface="+mn-ea"/>
                          <a:cs typeface="+mn-cs"/>
                        </a:rPr>
                        <a:t> Arhitectură și</a:t>
                      </a:r>
                      <a:r>
                        <a:rPr lang="ro-RO" sz="1000" b="1" i="0" u="none" strike="noStrike" kern="1200" baseline="0" dirty="0" smtClean="0">
                          <a:solidFill>
                            <a:srgbClr val="7030A0"/>
                          </a:solidFill>
                          <a:effectLst/>
                          <a:latin typeface="Arial" panose="020B0604020202020204" pitchFamily="34" charset="0"/>
                          <a:ea typeface="+mn-ea"/>
                          <a:cs typeface="+mn-cs"/>
                        </a:rPr>
                        <a:t> construcții</a:t>
                      </a:r>
                    </a:p>
                  </a:txBody>
                  <a:tcPr anchor="ctr"/>
                </a:tc>
                <a:tc>
                  <a:txBody>
                    <a:bodyPr/>
                    <a:lstStyle/>
                    <a:p>
                      <a:r>
                        <a:rPr lang="en-US" sz="1000" b="1" i="0" u="none" strike="noStrike" kern="1200" dirty="0" smtClean="0">
                          <a:solidFill>
                            <a:schemeClr val="accent6">
                              <a:lumMod val="50000"/>
                            </a:schemeClr>
                          </a:solidFill>
                          <a:effectLst/>
                          <a:latin typeface="Arial" panose="020B0604020202020204" pitchFamily="34" charset="0"/>
                          <a:ea typeface="+mn-ea"/>
                          <a:cs typeface="+mn-cs"/>
                        </a:rPr>
                        <a:t>C14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Inginerie</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p>
                    <a:p>
                      <a:r>
                        <a:rPr lang="en-US" sz="1000" b="1" i="0" u="none" strike="noStrike" kern="1200" dirty="0" smtClean="0">
                          <a:solidFill>
                            <a:schemeClr val="accent6">
                              <a:lumMod val="50000"/>
                            </a:schemeClr>
                          </a:solidFill>
                          <a:effectLst/>
                          <a:latin typeface="Arial" panose="020B0604020202020204" pitchFamily="34" charset="0"/>
                          <a:ea typeface="+mn-ea"/>
                          <a:cs typeface="+mn-cs"/>
                        </a:rPr>
                        <a:t>C15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Productie</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r>
                        <a:rPr lang="ro-RO" sz="1000" b="1" i="0" u="none" strike="noStrike" kern="1200" dirty="0" smtClean="0">
                          <a:solidFill>
                            <a:schemeClr val="accent6">
                              <a:lumMod val="50000"/>
                            </a:schemeClr>
                          </a:solidFill>
                          <a:effectLst/>
                          <a:latin typeface="Arial" panose="020B0604020202020204" pitchFamily="34" charset="0"/>
                          <a:ea typeface="+mn-ea"/>
                          <a:cs typeface="+mn-cs"/>
                        </a:rPr>
                        <a:t>ș</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i</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pr</a:t>
                      </a:r>
                      <a:r>
                        <a:rPr lang="ro-RO" sz="1000" b="1" i="0" u="none" strike="noStrike" kern="1200" dirty="0" err="1" smtClean="0">
                          <a:solidFill>
                            <a:schemeClr val="accent6">
                              <a:lumMod val="50000"/>
                            </a:schemeClr>
                          </a:solidFill>
                          <a:effectLst/>
                          <a:latin typeface="Arial" panose="020B0604020202020204" pitchFamily="34" charset="0"/>
                          <a:ea typeface="+mn-ea"/>
                          <a:cs typeface="+mn-cs"/>
                        </a:rPr>
                        <a:t>elucrare</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p>
                    <a:p>
                      <a:r>
                        <a:rPr lang="en-US" sz="1000" b="1" i="0" u="none" strike="noStrike" kern="1200" dirty="0" smtClean="0">
                          <a:solidFill>
                            <a:schemeClr val="accent6">
                              <a:lumMod val="50000"/>
                            </a:schemeClr>
                          </a:solidFill>
                          <a:effectLst/>
                          <a:latin typeface="Arial" panose="020B0604020202020204" pitchFamily="34" charset="0"/>
                          <a:ea typeface="+mn-ea"/>
                          <a:cs typeface="+mn-cs"/>
                        </a:rPr>
                        <a:t>C16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Arhitectur</a:t>
                      </a:r>
                      <a:r>
                        <a:rPr lang="ro-RO" sz="1000" b="1" i="0" u="none" strike="noStrike" kern="1200" dirty="0" smtClean="0">
                          <a:solidFill>
                            <a:schemeClr val="accent6">
                              <a:lumMod val="50000"/>
                            </a:schemeClr>
                          </a:solidFill>
                          <a:effectLst/>
                          <a:latin typeface="Arial" panose="020B0604020202020204" pitchFamily="34" charset="0"/>
                          <a:ea typeface="+mn-ea"/>
                          <a:cs typeface="+mn-cs"/>
                        </a:rPr>
                        <a:t>ă</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r>
                        <a:rPr lang="ro-RO" sz="1000" b="1" i="0" u="none" strike="noStrike" kern="1200" dirty="0" smtClean="0">
                          <a:solidFill>
                            <a:schemeClr val="accent6">
                              <a:lumMod val="50000"/>
                            </a:schemeClr>
                          </a:solidFill>
                          <a:effectLst/>
                          <a:latin typeface="Arial" panose="020B0604020202020204" pitchFamily="34" charset="0"/>
                          <a:ea typeface="+mn-ea"/>
                          <a:cs typeface="+mn-cs"/>
                        </a:rPr>
                        <a:t>ș</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i</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construc</a:t>
                      </a:r>
                      <a:r>
                        <a:rPr lang="ro-RO" sz="1000" b="1" i="0" u="none" strike="noStrike" kern="1200" dirty="0" smtClean="0">
                          <a:solidFill>
                            <a:schemeClr val="accent6">
                              <a:lumMod val="50000"/>
                            </a:schemeClr>
                          </a:solidFill>
                          <a:effectLst/>
                          <a:latin typeface="Arial" panose="020B0604020202020204" pitchFamily="34" charset="0"/>
                          <a:ea typeface="+mn-ea"/>
                          <a:cs typeface="+mn-cs"/>
                        </a:rPr>
                        <a:t>ț</a:t>
                      </a:r>
                      <a:r>
                        <a:rPr lang="en-US" sz="1000" b="1" i="0" u="none" strike="noStrike" kern="1200" dirty="0" smtClean="0">
                          <a:solidFill>
                            <a:schemeClr val="accent6">
                              <a:lumMod val="50000"/>
                            </a:schemeClr>
                          </a:solidFill>
                          <a:effectLst/>
                          <a:latin typeface="Arial" panose="020B0604020202020204" pitchFamily="34" charset="0"/>
                          <a:ea typeface="+mn-ea"/>
                          <a:cs typeface="+mn-cs"/>
                        </a:rPr>
                        <a:t>ii</a:t>
                      </a:r>
                      <a:endParaRPr lang="en-US" sz="1000" b="1" i="0" u="none" strike="noStrike" kern="1200" dirty="0">
                        <a:solidFill>
                          <a:schemeClr val="accent6">
                            <a:lumMod val="50000"/>
                          </a:schemeClr>
                        </a:solidFill>
                        <a:effectLst/>
                        <a:latin typeface="Arial" panose="020B0604020202020204" pitchFamily="34" charset="0"/>
                        <a:ea typeface="+mn-ea"/>
                        <a:cs typeface="+mn-cs"/>
                      </a:endParaRPr>
                    </a:p>
                  </a:txBody>
                  <a:tcPr anchor="ctr"/>
                </a:tc>
                <a:extLst>
                  <a:ext uri="{0D108BD9-81ED-4DB2-BD59-A6C34878D82A}">
                    <a16:rowId xmlns:a16="http://schemas.microsoft.com/office/drawing/2014/main" val="434963162"/>
                  </a:ext>
                </a:extLst>
              </a:tr>
              <a:tr h="881754">
                <a:tc>
                  <a:txBody>
                    <a:bodyPr/>
                    <a:lstStyle/>
                    <a:p>
                      <a:pPr algn="just" fontAlgn="ctr"/>
                      <a:r>
                        <a:rPr lang="en-US" sz="1000" b="1" i="0" u="none" strike="noStrike" dirty="0">
                          <a:solidFill>
                            <a:srgbClr val="000000"/>
                          </a:solidFill>
                          <a:effectLst/>
                          <a:latin typeface="Arial" panose="020B0604020202020204" pitchFamily="34" charset="0"/>
                        </a:rPr>
                        <a:t>08 </a:t>
                      </a:r>
                      <a:r>
                        <a:rPr lang="en-US" sz="1000" b="1" i="0" u="none" strike="noStrike" dirty="0" err="1">
                          <a:solidFill>
                            <a:srgbClr val="000000"/>
                          </a:solidFill>
                          <a:effectLst/>
                          <a:latin typeface="Arial" panose="020B0604020202020204" pitchFamily="34" charset="0"/>
                        </a:rPr>
                        <a:t>Agricultură</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silvicultură</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piscicultură</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şi</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ştiinţe</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veterinare</a:t>
                      </a:r>
                      <a:endParaRPr lang="en-US" sz="1000" b="1" i="0" u="none" strike="noStrike" dirty="0">
                        <a:solidFill>
                          <a:srgbClr val="000000"/>
                        </a:solidFill>
                        <a:effectLst/>
                        <a:latin typeface="Arial" panose="020B0604020202020204" pitchFamily="34" charset="0"/>
                      </a:endParaRPr>
                    </a:p>
                  </a:txBody>
                  <a:tcPr marL="9525" marR="9525" marT="9525" marB="0" anchor="ctr"/>
                </a:tc>
                <a:tc>
                  <a:txBody>
                    <a:bodyPr/>
                    <a:lstStyle/>
                    <a:p>
                      <a:r>
                        <a:rPr lang="en-US" sz="1000" b="1" i="0" u="none" strike="noStrike" dirty="0" smtClean="0">
                          <a:solidFill>
                            <a:srgbClr val="7030A0"/>
                          </a:solidFill>
                          <a:effectLst/>
                          <a:latin typeface="Arial" panose="020B0604020202020204" pitchFamily="34" charset="0"/>
                        </a:rPr>
                        <a:t>08.</a:t>
                      </a:r>
                      <a:r>
                        <a:rPr lang="ro-RO" sz="1000" b="1" i="0" u="none" strike="noStrike" dirty="0" smtClean="0">
                          <a:solidFill>
                            <a:srgbClr val="7030A0"/>
                          </a:solidFill>
                          <a:effectLst/>
                          <a:latin typeface="Arial" panose="020B0604020202020204" pitchFamily="34" charset="0"/>
                        </a:rPr>
                        <a:t> Agricultură</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silvicultură</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piscicultură</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şi</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ştiinţe</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veterinare</a:t>
                      </a:r>
                      <a:endParaRPr lang="en-US" sz="1000" b="1" i="0" u="none" strike="noStrike" kern="1200" dirty="0">
                        <a:solidFill>
                          <a:srgbClr val="7030A0"/>
                        </a:solidFill>
                        <a:effectLst/>
                        <a:latin typeface="Arial" panose="020B0604020202020204" pitchFamily="34" charset="0"/>
                        <a:ea typeface="+mn-ea"/>
                        <a:cs typeface="+mn-cs"/>
                      </a:endParaRPr>
                    </a:p>
                  </a:txBody>
                  <a:tcPr anchor="ctr"/>
                </a:tc>
                <a:tc>
                  <a:txBody>
                    <a:bodyPr/>
                    <a:lstStyle/>
                    <a:p>
                      <a:r>
                        <a:rPr lang="en-US" sz="1000" b="1" i="0" u="none" strike="noStrike" kern="1200" dirty="0" smtClean="0">
                          <a:solidFill>
                            <a:schemeClr val="accent6">
                              <a:lumMod val="50000"/>
                            </a:schemeClr>
                          </a:solidFill>
                          <a:effectLst/>
                          <a:latin typeface="Arial" panose="020B0604020202020204" pitchFamily="34" charset="0"/>
                          <a:ea typeface="+mn-ea"/>
                          <a:cs typeface="+mn-cs"/>
                        </a:rPr>
                        <a:t>C17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Agricultur</a:t>
                      </a:r>
                      <a:r>
                        <a:rPr lang="ro-RO" sz="1000" b="1" i="0" u="none" strike="noStrike" kern="1200" dirty="0" smtClean="0">
                          <a:solidFill>
                            <a:schemeClr val="accent6">
                              <a:lumMod val="50000"/>
                            </a:schemeClr>
                          </a:solidFill>
                          <a:effectLst/>
                          <a:latin typeface="Arial" panose="020B0604020202020204" pitchFamily="34" charset="0"/>
                          <a:ea typeface="+mn-ea"/>
                          <a:cs typeface="+mn-cs"/>
                        </a:rPr>
                        <a:t>ă</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p>
                    <a:p>
                      <a:r>
                        <a:rPr lang="en-US" sz="1000" b="1" i="0" u="none" strike="noStrike" kern="1200" dirty="0" smtClean="0">
                          <a:solidFill>
                            <a:schemeClr val="accent6">
                              <a:lumMod val="50000"/>
                            </a:schemeClr>
                          </a:solidFill>
                          <a:effectLst/>
                          <a:latin typeface="Arial" panose="020B0604020202020204" pitchFamily="34" charset="0"/>
                          <a:ea typeface="+mn-ea"/>
                          <a:cs typeface="+mn-cs"/>
                        </a:rPr>
                        <a:t>C18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Silvicultur</a:t>
                      </a:r>
                      <a:r>
                        <a:rPr lang="ro-RO" sz="1000" b="1" i="0" u="none" strike="noStrike" kern="1200" dirty="0" smtClean="0">
                          <a:solidFill>
                            <a:schemeClr val="accent6">
                              <a:lumMod val="50000"/>
                            </a:schemeClr>
                          </a:solidFill>
                          <a:effectLst/>
                          <a:latin typeface="Arial" panose="020B0604020202020204" pitchFamily="34" charset="0"/>
                          <a:ea typeface="+mn-ea"/>
                          <a:cs typeface="+mn-cs"/>
                        </a:rPr>
                        <a:t>ă</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p>
                    <a:p>
                      <a:r>
                        <a:rPr lang="en-US" sz="1000" b="1" i="0" u="none" strike="noStrike" kern="1200" dirty="0" smtClean="0">
                          <a:solidFill>
                            <a:schemeClr val="accent6">
                              <a:lumMod val="50000"/>
                            </a:schemeClr>
                          </a:solidFill>
                          <a:effectLst/>
                          <a:latin typeface="Arial" panose="020B0604020202020204" pitchFamily="34" charset="0"/>
                          <a:ea typeface="+mn-ea"/>
                          <a:cs typeface="+mn-cs"/>
                        </a:rPr>
                        <a:t>C19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Piscicultur</a:t>
                      </a:r>
                      <a:r>
                        <a:rPr lang="ro-RO" sz="1000" b="1" i="0" u="none" strike="noStrike" kern="1200" dirty="0" smtClean="0">
                          <a:solidFill>
                            <a:schemeClr val="accent6">
                              <a:lumMod val="50000"/>
                            </a:schemeClr>
                          </a:solidFill>
                          <a:effectLst/>
                          <a:latin typeface="Arial" panose="020B0604020202020204" pitchFamily="34" charset="0"/>
                          <a:ea typeface="+mn-ea"/>
                          <a:cs typeface="+mn-cs"/>
                        </a:rPr>
                        <a:t>ă</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r>
                        <a:rPr lang="ro-RO" sz="1000" b="1" i="0" u="none" strike="noStrike" kern="1200" dirty="0" smtClean="0">
                          <a:solidFill>
                            <a:schemeClr val="accent6">
                              <a:lumMod val="50000"/>
                            </a:schemeClr>
                          </a:solidFill>
                          <a:effectLst/>
                          <a:latin typeface="Arial" panose="020B0604020202020204" pitchFamily="34" charset="0"/>
                          <a:ea typeface="+mn-ea"/>
                          <a:cs typeface="+mn-cs"/>
                        </a:rPr>
                        <a:t> </a:t>
                      </a:r>
                      <a:r>
                        <a:rPr lang="en-US" sz="1000" b="1" i="0" u="none" strike="noStrike" kern="1200" dirty="0" err="1" smtClean="0">
                          <a:solidFill>
                            <a:srgbClr val="FF0000"/>
                          </a:solidFill>
                          <a:effectLst/>
                          <a:latin typeface="Arial" panose="020B0604020202020204" pitchFamily="34" charset="0"/>
                          <a:ea typeface="+mn-ea"/>
                          <a:cs typeface="+mn-cs"/>
                        </a:rPr>
                        <a:t>Nou</a:t>
                      </a:r>
                      <a:endParaRPr lang="en-US" sz="1000" b="1" i="0" u="none" strike="noStrike" kern="1200" dirty="0" smtClean="0">
                        <a:solidFill>
                          <a:srgbClr val="FF0000"/>
                        </a:solidFill>
                        <a:effectLst/>
                        <a:latin typeface="Arial" panose="020B0604020202020204" pitchFamily="34" charset="0"/>
                        <a:ea typeface="+mn-ea"/>
                        <a:cs typeface="+mn-cs"/>
                      </a:endParaRPr>
                    </a:p>
                    <a:p>
                      <a:r>
                        <a:rPr lang="en-US" sz="1000" b="1" i="0" u="none" strike="noStrike" kern="1200" dirty="0" smtClean="0">
                          <a:solidFill>
                            <a:schemeClr val="accent6">
                              <a:lumMod val="50000"/>
                            </a:schemeClr>
                          </a:solidFill>
                          <a:effectLst/>
                          <a:latin typeface="Arial" panose="020B0604020202020204" pitchFamily="34" charset="0"/>
                          <a:ea typeface="+mn-ea"/>
                          <a:cs typeface="+mn-cs"/>
                        </a:rPr>
                        <a:t>C20 </a:t>
                      </a:r>
                      <a:r>
                        <a:rPr lang="ro-RO" sz="1000" b="1" i="0" u="none" strike="noStrike" kern="1200" dirty="0" smtClean="0">
                          <a:solidFill>
                            <a:schemeClr val="accent6">
                              <a:lumMod val="50000"/>
                            </a:schemeClr>
                          </a:solidFill>
                          <a:effectLst/>
                          <a:latin typeface="Arial" panose="020B0604020202020204" pitchFamily="34" charset="0"/>
                          <a:ea typeface="+mn-ea"/>
                          <a:cs typeface="+mn-cs"/>
                        </a:rPr>
                        <a:t>Ș</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tiin</a:t>
                      </a:r>
                      <a:r>
                        <a:rPr lang="ro-RO" sz="1000" b="1" i="0" u="none" strike="noStrike" kern="1200" dirty="0" smtClean="0">
                          <a:solidFill>
                            <a:schemeClr val="accent6">
                              <a:lumMod val="50000"/>
                            </a:schemeClr>
                          </a:solidFill>
                          <a:effectLst/>
                          <a:latin typeface="Arial" panose="020B0604020202020204" pitchFamily="34" charset="0"/>
                          <a:ea typeface="+mn-ea"/>
                          <a:cs typeface="+mn-cs"/>
                        </a:rPr>
                        <a:t>ț</a:t>
                      </a:r>
                      <a:r>
                        <a:rPr lang="en-US" sz="1000" b="1" i="0" u="none" strike="noStrike" kern="1200" dirty="0" smtClean="0">
                          <a:solidFill>
                            <a:schemeClr val="accent6">
                              <a:lumMod val="50000"/>
                            </a:schemeClr>
                          </a:solidFill>
                          <a:effectLst/>
                          <a:latin typeface="Arial" panose="020B0604020202020204" pitchFamily="34" charset="0"/>
                          <a:ea typeface="+mn-ea"/>
                          <a:cs typeface="+mn-cs"/>
                        </a:rPr>
                        <a:t>e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veterinare</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endParaRPr lang="en-US" sz="1000" b="1" i="0" u="none" strike="noStrike" kern="1200" dirty="0">
                        <a:solidFill>
                          <a:schemeClr val="accent6">
                            <a:lumMod val="50000"/>
                          </a:schemeClr>
                        </a:solidFill>
                        <a:effectLst/>
                        <a:latin typeface="Arial" panose="020B0604020202020204" pitchFamily="34" charset="0"/>
                        <a:ea typeface="+mn-ea"/>
                        <a:cs typeface="+mn-cs"/>
                      </a:endParaRPr>
                    </a:p>
                  </a:txBody>
                  <a:tcPr anchor="ctr"/>
                </a:tc>
                <a:extLst>
                  <a:ext uri="{0D108BD9-81ED-4DB2-BD59-A6C34878D82A}">
                    <a16:rowId xmlns:a16="http://schemas.microsoft.com/office/drawing/2014/main" val="3910237206"/>
                  </a:ext>
                </a:extLst>
              </a:tr>
              <a:tr h="498383">
                <a:tc>
                  <a:txBody>
                    <a:bodyPr/>
                    <a:lstStyle/>
                    <a:p>
                      <a:pPr algn="just" fontAlgn="ctr"/>
                      <a:r>
                        <a:rPr lang="ro-RO" sz="1000" b="1" i="0" u="none" strike="noStrike" dirty="0" smtClean="0">
                          <a:solidFill>
                            <a:srgbClr val="000000"/>
                          </a:solidFill>
                          <a:effectLst/>
                          <a:latin typeface="Arial" panose="020B0604020202020204" pitchFamily="34" charset="0"/>
                        </a:rPr>
                        <a:t>0</a:t>
                      </a:r>
                      <a:r>
                        <a:rPr lang="en-US" sz="1000" b="1" i="0" u="none" strike="noStrike" dirty="0" smtClean="0">
                          <a:solidFill>
                            <a:srgbClr val="000000"/>
                          </a:solidFill>
                          <a:effectLst/>
                          <a:latin typeface="Arial" panose="020B0604020202020204" pitchFamily="34" charset="0"/>
                        </a:rPr>
                        <a:t>9 </a:t>
                      </a:r>
                      <a:r>
                        <a:rPr lang="en-US" sz="1000" b="1" i="0" u="none" strike="noStrike" dirty="0" err="1">
                          <a:solidFill>
                            <a:srgbClr val="000000"/>
                          </a:solidFill>
                          <a:effectLst/>
                          <a:latin typeface="Arial" panose="020B0604020202020204" pitchFamily="34" charset="0"/>
                        </a:rPr>
                        <a:t>Sănătate</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şi</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asistenţă</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socială</a:t>
                      </a:r>
                      <a:endParaRPr lang="en-US" sz="1000" b="1" i="0" u="none" strike="noStrike" dirty="0">
                        <a:solidFill>
                          <a:srgbClr val="000000"/>
                        </a:solidFill>
                        <a:effectLst/>
                        <a:latin typeface="Arial" panose="020B0604020202020204" pitchFamily="34" charset="0"/>
                      </a:endParaRPr>
                    </a:p>
                  </a:txBody>
                  <a:tcPr marL="9525" marR="9525" marT="9525" marB="0" anchor="ctr"/>
                </a:tc>
                <a:tc>
                  <a:txBody>
                    <a:bodyPr/>
                    <a:lstStyle/>
                    <a:p>
                      <a:r>
                        <a:rPr lang="en-US" sz="1000" b="1" i="0" u="none" strike="noStrike" dirty="0" smtClean="0">
                          <a:solidFill>
                            <a:srgbClr val="7030A0"/>
                          </a:solidFill>
                          <a:effectLst/>
                          <a:latin typeface="Arial" panose="020B0604020202020204" pitchFamily="34" charset="0"/>
                        </a:rPr>
                        <a:t>09. S</a:t>
                      </a:r>
                      <a:r>
                        <a:rPr lang="ro-RO" sz="1000" b="1" i="0" u="none" strike="noStrike" dirty="0" smtClean="0">
                          <a:solidFill>
                            <a:srgbClr val="7030A0"/>
                          </a:solidFill>
                          <a:effectLst/>
                          <a:latin typeface="Arial" panose="020B0604020202020204" pitchFamily="34" charset="0"/>
                        </a:rPr>
                        <a:t>ă</a:t>
                      </a:r>
                      <a:r>
                        <a:rPr lang="en-US" sz="1000" b="1" i="0" u="none" strike="noStrike" dirty="0" smtClean="0">
                          <a:solidFill>
                            <a:srgbClr val="7030A0"/>
                          </a:solidFill>
                          <a:effectLst/>
                          <a:latin typeface="Arial" panose="020B0604020202020204" pitchFamily="34" charset="0"/>
                        </a:rPr>
                        <a:t>n</a:t>
                      </a:r>
                      <a:r>
                        <a:rPr lang="ro-RO" sz="1000" b="1" i="0" u="none" strike="noStrike" dirty="0" smtClean="0">
                          <a:solidFill>
                            <a:srgbClr val="7030A0"/>
                          </a:solidFill>
                          <a:effectLst/>
                          <a:latin typeface="Arial" panose="020B0604020202020204" pitchFamily="34" charset="0"/>
                        </a:rPr>
                        <a:t>ă</a:t>
                      </a:r>
                      <a:r>
                        <a:rPr lang="en-US" sz="1000" b="1" i="0" u="none" strike="noStrike" dirty="0" err="1" smtClean="0">
                          <a:solidFill>
                            <a:srgbClr val="7030A0"/>
                          </a:solidFill>
                          <a:effectLst/>
                          <a:latin typeface="Arial" panose="020B0604020202020204" pitchFamily="34" charset="0"/>
                        </a:rPr>
                        <a:t>tate</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şi</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asistenţă</a:t>
                      </a:r>
                      <a:r>
                        <a:rPr lang="en-US" sz="1000" b="1" i="0" u="none" strike="noStrike" dirty="0" smtClean="0">
                          <a:solidFill>
                            <a:srgbClr val="7030A0"/>
                          </a:solidFill>
                          <a:effectLst/>
                          <a:latin typeface="Arial" panose="020B0604020202020204" pitchFamily="34" charset="0"/>
                        </a:rPr>
                        <a:t> </a:t>
                      </a:r>
                      <a:r>
                        <a:rPr lang="en-US" sz="1000" b="1" i="0" u="none" strike="noStrike" dirty="0" err="1" smtClean="0">
                          <a:solidFill>
                            <a:srgbClr val="7030A0"/>
                          </a:solidFill>
                          <a:effectLst/>
                          <a:latin typeface="Arial" panose="020B0604020202020204" pitchFamily="34" charset="0"/>
                        </a:rPr>
                        <a:t>socială</a:t>
                      </a:r>
                      <a:endParaRPr lang="en-US" sz="1000" b="1" i="0" u="none" strike="noStrike" kern="1200" dirty="0">
                        <a:solidFill>
                          <a:srgbClr val="7030A0"/>
                        </a:solidFill>
                        <a:effectLst/>
                        <a:latin typeface="Arial" panose="020B0604020202020204" pitchFamily="34" charset="0"/>
                        <a:ea typeface="+mn-ea"/>
                        <a:cs typeface="+mn-cs"/>
                      </a:endParaRPr>
                    </a:p>
                  </a:txBody>
                  <a:tcPr anchor="ctr"/>
                </a:tc>
                <a:tc>
                  <a:txBody>
                    <a:bodyPr/>
                    <a:lstStyle/>
                    <a:p>
                      <a:r>
                        <a:rPr lang="en-US" sz="1000" b="1" i="0" u="none" strike="noStrike" kern="1200" dirty="0" smtClean="0">
                          <a:solidFill>
                            <a:schemeClr val="accent6">
                              <a:lumMod val="50000"/>
                            </a:schemeClr>
                          </a:solidFill>
                          <a:effectLst/>
                          <a:latin typeface="Arial" panose="020B0604020202020204" pitchFamily="34" charset="0"/>
                          <a:ea typeface="+mn-ea"/>
                          <a:cs typeface="+mn-cs"/>
                        </a:rPr>
                        <a:t>C21</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 S</a:t>
                      </a:r>
                      <a:r>
                        <a:rPr lang="ro-RO" sz="1000" b="1" i="0" u="none" strike="noStrike" kern="1200" baseline="0" dirty="0" smtClean="0">
                          <a:solidFill>
                            <a:schemeClr val="accent6">
                              <a:lumMod val="50000"/>
                            </a:schemeClr>
                          </a:solidFill>
                          <a:effectLst/>
                          <a:latin typeface="Arial" panose="020B0604020202020204" pitchFamily="34" charset="0"/>
                          <a:ea typeface="+mn-ea"/>
                          <a:cs typeface="+mn-cs"/>
                        </a:rPr>
                        <a:t>ă</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n</a:t>
                      </a:r>
                      <a:r>
                        <a:rPr lang="ro-RO" sz="1000" b="1" i="0" u="none" strike="noStrike" kern="1200" baseline="0" dirty="0" smtClean="0">
                          <a:solidFill>
                            <a:schemeClr val="accent6">
                              <a:lumMod val="50000"/>
                            </a:schemeClr>
                          </a:solidFill>
                          <a:effectLst/>
                          <a:latin typeface="Arial" panose="020B0604020202020204" pitchFamily="34" charset="0"/>
                          <a:ea typeface="+mn-ea"/>
                          <a:cs typeface="+mn-cs"/>
                        </a:rPr>
                        <a:t>ă</a:t>
                      </a:r>
                      <a:r>
                        <a:rPr lang="en-US" sz="1000" b="1" i="0" u="none" strike="noStrike" kern="1200" baseline="0" dirty="0" err="1" smtClean="0">
                          <a:solidFill>
                            <a:schemeClr val="accent6">
                              <a:lumMod val="50000"/>
                            </a:schemeClr>
                          </a:solidFill>
                          <a:effectLst/>
                          <a:latin typeface="Arial" panose="020B0604020202020204" pitchFamily="34" charset="0"/>
                          <a:ea typeface="+mn-ea"/>
                          <a:cs typeface="+mn-cs"/>
                        </a:rPr>
                        <a:t>tate</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 </a:t>
                      </a:r>
                    </a:p>
                    <a:p>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C22 </a:t>
                      </a:r>
                      <a:r>
                        <a:rPr lang="en-US" sz="1000" b="1" i="0" u="none" strike="noStrike" kern="1200" baseline="0" dirty="0" err="1" smtClean="0">
                          <a:solidFill>
                            <a:schemeClr val="accent6">
                              <a:lumMod val="50000"/>
                            </a:schemeClr>
                          </a:solidFill>
                          <a:effectLst/>
                          <a:latin typeface="Arial" panose="020B0604020202020204" pitchFamily="34" charset="0"/>
                          <a:ea typeface="+mn-ea"/>
                          <a:cs typeface="+mn-cs"/>
                        </a:rPr>
                        <a:t>Asisten</a:t>
                      </a:r>
                      <a:r>
                        <a:rPr lang="ro-RO" sz="1000" b="1" i="0" u="none" strike="noStrike" kern="1200" baseline="0" dirty="0" err="1" smtClean="0">
                          <a:solidFill>
                            <a:schemeClr val="accent6">
                              <a:lumMod val="50000"/>
                            </a:schemeClr>
                          </a:solidFill>
                          <a:effectLst/>
                          <a:latin typeface="Arial" panose="020B0604020202020204" pitchFamily="34" charset="0"/>
                          <a:ea typeface="+mn-ea"/>
                          <a:cs typeface="+mn-cs"/>
                        </a:rPr>
                        <a:t>ță</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 social</a:t>
                      </a:r>
                      <a:r>
                        <a:rPr lang="ro-RO" sz="1000" b="1" i="0" u="none" strike="noStrike" kern="1200" baseline="0" dirty="0" smtClean="0">
                          <a:solidFill>
                            <a:schemeClr val="accent6">
                              <a:lumMod val="50000"/>
                            </a:schemeClr>
                          </a:solidFill>
                          <a:effectLst/>
                          <a:latin typeface="Arial" panose="020B0604020202020204" pitchFamily="34" charset="0"/>
                          <a:ea typeface="+mn-ea"/>
                          <a:cs typeface="+mn-cs"/>
                        </a:rPr>
                        <a:t>ă</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 –</a:t>
                      </a:r>
                      <a:r>
                        <a:rPr lang="ro-RO" sz="1000" b="1" i="0" u="none" strike="noStrike" kern="1200" baseline="0" dirty="0" smtClean="0">
                          <a:solidFill>
                            <a:schemeClr val="accent6">
                              <a:lumMod val="50000"/>
                            </a:schemeClr>
                          </a:solidFill>
                          <a:effectLst/>
                          <a:latin typeface="Arial" panose="020B0604020202020204" pitchFamily="34" charset="0"/>
                          <a:ea typeface="+mn-ea"/>
                          <a:cs typeface="+mn-cs"/>
                        </a:rPr>
                        <a:t> </a:t>
                      </a:r>
                      <a:r>
                        <a:rPr lang="en-US" sz="1000" b="1" i="0" u="none" strike="noStrike" kern="1200" baseline="0" dirty="0" err="1" smtClean="0">
                          <a:solidFill>
                            <a:srgbClr val="FF0000"/>
                          </a:solidFill>
                          <a:effectLst/>
                          <a:latin typeface="Arial" panose="020B0604020202020204" pitchFamily="34" charset="0"/>
                          <a:ea typeface="+mn-ea"/>
                          <a:cs typeface="+mn-cs"/>
                        </a:rPr>
                        <a:t>Nou</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 </a:t>
                      </a:r>
                      <a:endParaRPr lang="en-US" sz="1000" b="1" i="0" u="none" strike="noStrike" kern="1200" dirty="0">
                        <a:solidFill>
                          <a:schemeClr val="accent6">
                            <a:lumMod val="50000"/>
                          </a:schemeClr>
                        </a:solidFill>
                        <a:effectLst/>
                        <a:latin typeface="Arial" panose="020B0604020202020204" pitchFamily="34" charset="0"/>
                        <a:ea typeface="+mn-ea"/>
                        <a:cs typeface="+mn-cs"/>
                      </a:endParaRPr>
                    </a:p>
                  </a:txBody>
                  <a:tcPr anchor="ctr"/>
                </a:tc>
                <a:extLst>
                  <a:ext uri="{0D108BD9-81ED-4DB2-BD59-A6C34878D82A}">
                    <a16:rowId xmlns:a16="http://schemas.microsoft.com/office/drawing/2014/main" val="2504650418"/>
                  </a:ext>
                </a:extLst>
              </a:tr>
              <a:tr h="1073441">
                <a:tc>
                  <a:txBody>
                    <a:bodyPr/>
                    <a:lstStyle/>
                    <a:p>
                      <a:pPr algn="just" fontAlgn="ctr"/>
                      <a:r>
                        <a:rPr lang="en-US" sz="1000" b="1" i="0" u="none" strike="noStrike" dirty="0">
                          <a:solidFill>
                            <a:srgbClr val="000000"/>
                          </a:solidFill>
                          <a:effectLst/>
                          <a:latin typeface="Arial" panose="020B0604020202020204" pitchFamily="34" charset="0"/>
                        </a:rPr>
                        <a:t>10 </a:t>
                      </a:r>
                      <a:r>
                        <a:rPr lang="en-US" sz="1000" b="1" i="0" u="none" strike="noStrike" dirty="0" err="1">
                          <a:solidFill>
                            <a:srgbClr val="000000"/>
                          </a:solidFill>
                          <a:effectLst/>
                          <a:latin typeface="Arial" panose="020B0604020202020204" pitchFamily="34" charset="0"/>
                        </a:rPr>
                        <a:t>Servicii</a:t>
                      </a:r>
                      <a:endParaRPr lang="en-US" sz="1000" b="1" i="0" u="none" strike="noStrike" dirty="0">
                        <a:solidFill>
                          <a:srgbClr val="000000"/>
                        </a:solidFill>
                        <a:effectLst/>
                        <a:latin typeface="Arial" panose="020B0604020202020204" pitchFamily="34" charset="0"/>
                      </a:endParaRPr>
                    </a:p>
                  </a:txBody>
                  <a:tcPr marL="9525" marR="9525" marT="9525" marB="0" anchor="ctr"/>
                </a:tc>
                <a:tc>
                  <a:txBody>
                    <a:bodyPr/>
                    <a:lstStyle/>
                    <a:p>
                      <a:r>
                        <a:rPr lang="en-US" sz="1000" b="1" i="0" u="none" strike="noStrike" kern="1200" dirty="0" smtClean="0">
                          <a:solidFill>
                            <a:srgbClr val="7030A0"/>
                          </a:solidFill>
                          <a:effectLst/>
                          <a:latin typeface="Arial" panose="020B0604020202020204" pitchFamily="34" charset="0"/>
                          <a:ea typeface="+mn-ea"/>
                          <a:cs typeface="+mn-cs"/>
                        </a:rPr>
                        <a:t>10.Servicii</a:t>
                      </a:r>
                      <a:endParaRPr lang="en-US" sz="1000" b="1" i="0" u="none" strike="noStrike" kern="1200" dirty="0">
                        <a:solidFill>
                          <a:srgbClr val="7030A0"/>
                        </a:solidFill>
                        <a:effectLst/>
                        <a:latin typeface="Arial" panose="020B0604020202020204" pitchFamily="34" charset="0"/>
                        <a:ea typeface="+mn-ea"/>
                        <a:cs typeface="+mn-cs"/>
                      </a:endParaRPr>
                    </a:p>
                  </a:txBody>
                  <a:tcPr anchor="ctr"/>
                </a:tc>
                <a:tc>
                  <a:txBody>
                    <a:bodyPr/>
                    <a:lstStyle/>
                    <a:p>
                      <a:r>
                        <a:rPr lang="en-US" sz="1000" b="1" i="0" u="none" strike="noStrike" kern="1200" dirty="0" smtClean="0">
                          <a:solidFill>
                            <a:schemeClr val="accent6">
                              <a:lumMod val="50000"/>
                            </a:schemeClr>
                          </a:solidFill>
                          <a:effectLst/>
                          <a:latin typeface="Arial" panose="020B0604020202020204" pitchFamily="34" charset="0"/>
                          <a:ea typeface="+mn-ea"/>
                          <a:cs typeface="+mn-cs"/>
                        </a:rPr>
                        <a:t>C23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Servic</a:t>
                      </a:r>
                      <a:r>
                        <a:rPr lang="ro-RO" sz="1000" b="1" i="0" u="none" strike="noStrike" kern="1200" dirty="0" smtClean="0">
                          <a:solidFill>
                            <a:schemeClr val="accent6">
                              <a:lumMod val="50000"/>
                            </a:schemeClr>
                          </a:solidFill>
                          <a:effectLst/>
                          <a:latin typeface="Arial" panose="020B0604020202020204" pitchFamily="34" charset="0"/>
                          <a:ea typeface="+mn-ea"/>
                          <a:cs typeface="+mn-cs"/>
                        </a:rPr>
                        <a:t>ii</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personale</a:t>
                      </a:r>
                      <a:r>
                        <a:rPr lang="en-US" sz="1000" b="1" i="0" u="none" strike="noStrike" kern="1200" dirty="0" smtClean="0">
                          <a:solidFill>
                            <a:schemeClr val="accent6">
                              <a:lumMod val="50000"/>
                            </a:schemeClr>
                          </a:solidFill>
                          <a:effectLst/>
                          <a:latin typeface="Arial" panose="020B0604020202020204" pitchFamily="34" charset="0"/>
                          <a:ea typeface="+mn-ea"/>
                          <a:cs typeface="+mn-cs"/>
                        </a:rPr>
                        <a:t> (sport)</a:t>
                      </a:r>
                    </a:p>
                    <a:p>
                      <a:r>
                        <a:rPr lang="en-US" sz="1000" b="1" i="0" u="none" strike="noStrike" kern="1200" dirty="0" smtClean="0">
                          <a:solidFill>
                            <a:schemeClr val="accent6">
                              <a:lumMod val="50000"/>
                            </a:schemeClr>
                          </a:solidFill>
                          <a:effectLst/>
                          <a:latin typeface="Arial" panose="020B0604020202020204" pitchFamily="34" charset="0"/>
                          <a:ea typeface="+mn-ea"/>
                          <a:cs typeface="+mn-cs"/>
                        </a:rPr>
                        <a:t>C24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Igien</a:t>
                      </a:r>
                      <a:r>
                        <a:rPr lang="ro-RO" sz="1000" b="1" i="0" u="none" strike="noStrike" kern="1200" dirty="0" smtClean="0">
                          <a:solidFill>
                            <a:schemeClr val="accent6">
                              <a:lumMod val="50000"/>
                            </a:schemeClr>
                          </a:solidFill>
                          <a:effectLst/>
                          <a:latin typeface="Arial" panose="020B0604020202020204" pitchFamily="34" charset="0"/>
                          <a:ea typeface="+mn-ea"/>
                          <a:cs typeface="+mn-cs"/>
                        </a:rPr>
                        <a:t>ă</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r>
                        <a:rPr lang="ro-RO" sz="1000" b="1" i="0" u="none" strike="noStrike" kern="1200" dirty="0" smtClean="0">
                          <a:solidFill>
                            <a:schemeClr val="accent6">
                              <a:lumMod val="50000"/>
                            </a:schemeClr>
                          </a:solidFill>
                          <a:effectLst/>
                          <a:latin typeface="Arial" panose="020B0604020202020204" pitchFamily="34" charset="0"/>
                          <a:ea typeface="+mn-ea"/>
                          <a:cs typeface="+mn-cs"/>
                        </a:rPr>
                        <a:t>ș</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i</a:t>
                      </a:r>
                      <a:r>
                        <a:rPr lang="en-US" sz="1000" b="1" i="0" u="none" strike="noStrike" kern="1200" dirty="0" smtClean="0">
                          <a:solidFill>
                            <a:schemeClr val="accent6">
                              <a:lumMod val="50000"/>
                            </a:schemeClr>
                          </a:solidFill>
                          <a:effectLst/>
                          <a:latin typeface="Arial" panose="020B0604020202020204" pitchFamily="34" charset="0"/>
                          <a:ea typeface="+mn-ea"/>
                          <a:cs typeface="+mn-cs"/>
                        </a:rPr>
                        <a:t> s</a:t>
                      </a:r>
                      <a:r>
                        <a:rPr lang="ro-RO" sz="1000" b="1" i="0" u="none" strike="noStrike" kern="1200" dirty="0" smtClean="0">
                          <a:solidFill>
                            <a:schemeClr val="accent6">
                              <a:lumMod val="50000"/>
                            </a:schemeClr>
                          </a:solidFill>
                          <a:effectLst/>
                          <a:latin typeface="Arial" panose="020B0604020202020204" pitchFamily="34" charset="0"/>
                          <a:ea typeface="+mn-ea"/>
                          <a:cs typeface="+mn-cs"/>
                        </a:rPr>
                        <a:t>ă</a:t>
                      </a:r>
                      <a:r>
                        <a:rPr lang="en-US" sz="1000" b="1" i="0" u="none" strike="noStrike" kern="1200" dirty="0" smtClean="0">
                          <a:solidFill>
                            <a:schemeClr val="accent6">
                              <a:lumMod val="50000"/>
                            </a:schemeClr>
                          </a:solidFill>
                          <a:effectLst/>
                          <a:latin typeface="Arial" panose="020B0604020202020204" pitchFamily="34" charset="0"/>
                          <a:ea typeface="+mn-ea"/>
                          <a:cs typeface="+mn-cs"/>
                        </a:rPr>
                        <a:t>n</a:t>
                      </a:r>
                      <a:r>
                        <a:rPr lang="ro-RO" sz="1000" b="1" i="0" u="none" strike="noStrike" kern="1200" dirty="0" smtClean="0">
                          <a:solidFill>
                            <a:schemeClr val="accent6">
                              <a:lumMod val="50000"/>
                            </a:schemeClr>
                          </a:solidFill>
                          <a:effectLst/>
                          <a:latin typeface="Arial" panose="020B0604020202020204" pitchFamily="34" charset="0"/>
                          <a:ea typeface="+mn-ea"/>
                          <a:cs typeface="+mn-cs"/>
                        </a:rPr>
                        <a:t>ă</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tate</a:t>
                      </a:r>
                      <a:r>
                        <a:rPr lang="en-US" sz="1000" b="1" i="0" u="none" strike="noStrike" kern="1200" dirty="0" smtClean="0">
                          <a:solidFill>
                            <a:schemeClr val="accent6">
                              <a:lumMod val="50000"/>
                            </a:schemeClr>
                          </a:solidFill>
                          <a:effectLst/>
                          <a:latin typeface="Arial" panose="020B0604020202020204" pitchFamily="34" charset="0"/>
                          <a:ea typeface="+mn-ea"/>
                          <a:cs typeface="+mn-cs"/>
                        </a:rPr>
                        <a:t> la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locul</a:t>
                      </a:r>
                      <a:r>
                        <a:rPr lang="en-US" sz="1000" b="1" i="0" u="none" strike="noStrike" kern="1200" dirty="0" smtClean="0">
                          <a:solidFill>
                            <a:schemeClr val="accent6">
                              <a:lumMod val="50000"/>
                            </a:schemeClr>
                          </a:solidFill>
                          <a:effectLst/>
                          <a:latin typeface="Arial" panose="020B0604020202020204" pitchFamily="34" charset="0"/>
                          <a:ea typeface="+mn-ea"/>
                          <a:cs typeface="+mn-cs"/>
                        </a:rPr>
                        <a:t> de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munc</a:t>
                      </a:r>
                      <a:r>
                        <a:rPr lang="ro-RO" sz="1000" b="1" i="0" u="none" strike="noStrike" kern="1200" dirty="0" smtClean="0">
                          <a:solidFill>
                            <a:schemeClr val="accent6">
                              <a:lumMod val="50000"/>
                            </a:schemeClr>
                          </a:solidFill>
                          <a:effectLst/>
                          <a:latin typeface="Arial" panose="020B0604020202020204" pitchFamily="34" charset="0"/>
                          <a:ea typeface="+mn-ea"/>
                          <a:cs typeface="+mn-cs"/>
                        </a:rPr>
                        <a:t>ă</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r>
                        <a:rPr lang="ro-RO" sz="1000" b="1" i="0" u="none" strike="noStrike" kern="1200" dirty="0" smtClean="0">
                          <a:solidFill>
                            <a:schemeClr val="accent6">
                              <a:lumMod val="50000"/>
                            </a:schemeClr>
                          </a:solidFill>
                          <a:effectLst/>
                          <a:latin typeface="Arial" panose="020B0604020202020204" pitchFamily="34" charset="0"/>
                          <a:ea typeface="+mn-ea"/>
                          <a:cs typeface="+mn-cs"/>
                        </a:rPr>
                        <a:t> </a:t>
                      </a:r>
                      <a:r>
                        <a:rPr lang="en-US" sz="1000" b="1" i="0" u="none" strike="noStrike" kern="1200" dirty="0" err="1" smtClean="0">
                          <a:solidFill>
                            <a:srgbClr val="FF0000"/>
                          </a:solidFill>
                          <a:effectLst/>
                          <a:latin typeface="Arial" panose="020B0604020202020204" pitchFamily="34" charset="0"/>
                          <a:ea typeface="+mn-ea"/>
                          <a:cs typeface="+mn-cs"/>
                        </a:rPr>
                        <a:t>Nou</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p>
                    <a:p>
                      <a:r>
                        <a:rPr lang="en-US" sz="1000" b="1" i="0" u="none" strike="noStrike" kern="1200" dirty="0" smtClean="0">
                          <a:solidFill>
                            <a:schemeClr val="accent6">
                              <a:lumMod val="50000"/>
                            </a:schemeClr>
                          </a:solidFill>
                          <a:effectLst/>
                          <a:latin typeface="Arial" panose="020B0604020202020204" pitchFamily="34" charset="0"/>
                          <a:ea typeface="+mn-ea"/>
                          <a:cs typeface="+mn-cs"/>
                        </a:rPr>
                        <a:t>C25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Servic</a:t>
                      </a:r>
                      <a:r>
                        <a:rPr lang="ro-RO" sz="1000" b="1" i="0" u="none" strike="noStrike" kern="1200" dirty="0" smtClean="0">
                          <a:solidFill>
                            <a:schemeClr val="accent6">
                              <a:lumMod val="50000"/>
                            </a:schemeClr>
                          </a:solidFill>
                          <a:effectLst/>
                          <a:latin typeface="Arial" panose="020B0604020202020204" pitchFamily="34" charset="0"/>
                          <a:ea typeface="+mn-ea"/>
                          <a:cs typeface="+mn-cs"/>
                        </a:rPr>
                        <a:t>ii</a:t>
                      </a:r>
                      <a:r>
                        <a:rPr lang="en-US" sz="1000" b="1" i="0" u="none" strike="noStrike" kern="1200" dirty="0" smtClean="0">
                          <a:solidFill>
                            <a:schemeClr val="accent6">
                              <a:lumMod val="50000"/>
                            </a:schemeClr>
                          </a:solidFill>
                          <a:effectLst/>
                          <a:latin typeface="Arial" panose="020B0604020202020204" pitchFamily="34" charset="0"/>
                          <a:ea typeface="+mn-ea"/>
                          <a:cs typeface="+mn-cs"/>
                        </a:rPr>
                        <a:t> de </a:t>
                      </a:r>
                      <a:r>
                        <a:rPr lang="ro-RO" sz="1000" b="1" i="0" u="none" strike="noStrike" kern="1200" dirty="0" smtClean="0">
                          <a:solidFill>
                            <a:schemeClr val="accent6">
                              <a:lumMod val="50000"/>
                            </a:schemeClr>
                          </a:solidFill>
                          <a:effectLst/>
                          <a:latin typeface="Arial" panose="020B0604020202020204" pitchFamily="34" charset="0"/>
                          <a:ea typeface="+mn-ea"/>
                          <a:cs typeface="+mn-cs"/>
                        </a:rPr>
                        <a:t>s</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ecuritate</a:t>
                      </a:r>
                      <a:r>
                        <a:rPr lang="en-US" sz="1000" b="1" i="0" u="none" strike="noStrike" kern="1200" dirty="0" smtClean="0">
                          <a:solidFill>
                            <a:schemeClr val="accent6">
                              <a:lumMod val="50000"/>
                            </a:schemeClr>
                          </a:solidFill>
                          <a:effectLst/>
                          <a:latin typeface="Arial" panose="020B0604020202020204" pitchFamily="34" charset="0"/>
                          <a:ea typeface="+mn-ea"/>
                          <a:cs typeface="+mn-cs"/>
                        </a:rPr>
                        <a:t> (</a:t>
                      </a:r>
                      <a:r>
                        <a:rPr lang="en-US" sz="1000" b="1" i="0" u="none" strike="noStrike" kern="1200" dirty="0" err="1" smtClean="0">
                          <a:solidFill>
                            <a:schemeClr val="accent6">
                              <a:lumMod val="50000"/>
                            </a:schemeClr>
                          </a:solidFill>
                          <a:effectLst/>
                          <a:latin typeface="Arial" panose="020B0604020202020204" pitchFamily="34" charset="0"/>
                          <a:ea typeface="+mn-ea"/>
                          <a:cs typeface="+mn-cs"/>
                        </a:rPr>
                        <a:t>aparare</a:t>
                      </a:r>
                      <a:r>
                        <a:rPr lang="en-US" sz="1000" b="1" i="0" u="none" strike="noStrike" kern="1200" dirty="0" smtClean="0">
                          <a:solidFill>
                            <a:schemeClr val="accent6">
                              <a:lumMod val="50000"/>
                            </a:schemeClr>
                          </a:solidFill>
                          <a:effectLst/>
                          <a:latin typeface="Arial" panose="020B0604020202020204" pitchFamily="34" charset="0"/>
                          <a:ea typeface="+mn-ea"/>
                          <a:cs typeface="+mn-cs"/>
                        </a:rPr>
                        <a:t> ,protective ,Securitate )</a:t>
                      </a:r>
                    </a:p>
                    <a:p>
                      <a:r>
                        <a:rPr lang="en-US" sz="1000" b="1" i="0" u="none" strike="noStrike" kern="1200" dirty="0" smtClean="0">
                          <a:solidFill>
                            <a:schemeClr val="accent6">
                              <a:lumMod val="50000"/>
                            </a:schemeClr>
                          </a:solidFill>
                          <a:effectLst/>
                          <a:latin typeface="Arial" panose="020B0604020202020204" pitchFamily="34" charset="0"/>
                          <a:ea typeface="+mn-ea"/>
                          <a:cs typeface="+mn-cs"/>
                        </a:rPr>
                        <a:t>C26</a:t>
                      </a:r>
                      <a:r>
                        <a:rPr lang="en-US" sz="1000" b="1" i="0" u="none" strike="noStrike" kern="1200" baseline="0" dirty="0" smtClean="0">
                          <a:solidFill>
                            <a:schemeClr val="accent6">
                              <a:lumMod val="50000"/>
                            </a:schemeClr>
                          </a:solidFill>
                          <a:effectLst/>
                          <a:latin typeface="Arial" panose="020B0604020202020204" pitchFamily="34" charset="0"/>
                          <a:ea typeface="+mn-ea"/>
                          <a:cs typeface="+mn-cs"/>
                        </a:rPr>
                        <a:t> </a:t>
                      </a:r>
                      <a:r>
                        <a:rPr lang="en-US" sz="1000" b="1" i="0" u="none" strike="noStrike" kern="1200" dirty="0" smtClean="0">
                          <a:solidFill>
                            <a:schemeClr val="accent6">
                              <a:lumMod val="50000"/>
                            </a:schemeClr>
                          </a:solidFill>
                          <a:effectLst/>
                          <a:latin typeface="Arial" panose="020B0604020202020204" pitchFamily="34" charset="0"/>
                          <a:ea typeface="+mn-ea"/>
                          <a:cs typeface="+mn-cs"/>
                        </a:rPr>
                        <a:t>Transport </a:t>
                      </a:r>
                    </a:p>
                  </a:txBody>
                  <a:tcPr anchor="ctr"/>
                </a:tc>
                <a:extLst>
                  <a:ext uri="{0D108BD9-81ED-4DB2-BD59-A6C34878D82A}">
                    <a16:rowId xmlns:a16="http://schemas.microsoft.com/office/drawing/2014/main" val="234201134"/>
                  </a:ext>
                </a:extLst>
              </a:tr>
            </a:tbl>
          </a:graphicData>
        </a:graphic>
      </p:graphicFrame>
      <p:sp>
        <p:nvSpPr>
          <p:cNvPr id="4" name="Slide Number Placeholder 3"/>
          <p:cNvSpPr>
            <a:spLocks noGrp="1"/>
          </p:cNvSpPr>
          <p:nvPr>
            <p:ph type="sldNum" sz="quarter" idx="12"/>
          </p:nvPr>
        </p:nvSpPr>
        <p:spPr/>
        <p:txBody>
          <a:bodyPr/>
          <a:lstStyle/>
          <a:p>
            <a:fld id="{9E50D555-AD09-4184-8F27-884809BFB095}" type="slidenum">
              <a:rPr lang="en-US" smtClean="0"/>
              <a:t>26</a:t>
            </a:fld>
            <a:endParaRPr lang="en-US"/>
          </a:p>
        </p:txBody>
      </p:sp>
    </p:spTree>
    <p:extLst>
      <p:ext uri="{BB962C8B-B14F-4D97-AF65-F5344CB8AC3E}">
        <p14:creationId xmlns:p14="http://schemas.microsoft.com/office/powerpoint/2010/main" val="12859892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8200" y="947651"/>
            <a:ext cx="10515600" cy="743037"/>
          </a:xfrm>
        </p:spPr>
        <p:txBody>
          <a:bodyPr/>
          <a:lstStyle/>
          <a:p>
            <a:pPr algn="ctr"/>
            <a:r>
              <a:rPr lang="en-US" dirty="0" smtClean="0"/>
              <a:t>ISCO-ISCED-ESCO-QA-RI</a:t>
            </a:r>
            <a:endParaRPr lang="en-US" dirty="0"/>
          </a:p>
        </p:txBody>
      </p:sp>
      <p:sp>
        <p:nvSpPr>
          <p:cNvPr id="3" name="Content Placeholder 2"/>
          <p:cNvSpPr>
            <a:spLocks noGrp="1"/>
          </p:cNvSpPr>
          <p:nvPr>
            <p:ph idx="1"/>
          </p:nvPr>
        </p:nvSpPr>
        <p:spPr>
          <a:xfrm>
            <a:off x="677333" y="2660073"/>
            <a:ext cx="10676467" cy="3266194"/>
          </a:xfrm>
        </p:spPr>
        <p:txBody>
          <a:bodyPr/>
          <a:lstStyle/>
          <a:p>
            <a:pPr marL="0" indent="0">
              <a:buNone/>
            </a:pPr>
            <a:endParaRPr lang="ro-RO" dirty="0" smtClean="0"/>
          </a:p>
          <a:p>
            <a:pPr marL="0" indent="0" algn="ctr">
              <a:buNone/>
            </a:pPr>
            <a:r>
              <a:rPr lang="ro-RO" sz="5400" dirty="0" smtClean="0"/>
              <a:t>Vă mulțumim!</a:t>
            </a:r>
            <a:endParaRPr lang="en-US" sz="5400" dirty="0"/>
          </a:p>
        </p:txBody>
      </p:sp>
      <p:sp>
        <p:nvSpPr>
          <p:cNvPr id="4" name="Slide Number Placeholder 3"/>
          <p:cNvSpPr>
            <a:spLocks noGrp="1"/>
          </p:cNvSpPr>
          <p:nvPr>
            <p:ph type="sldNum" sz="quarter" idx="12"/>
          </p:nvPr>
        </p:nvSpPr>
        <p:spPr/>
        <p:txBody>
          <a:bodyPr/>
          <a:lstStyle/>
          <a:p>
            <a:fld id="{9E50D555-AD09-4184-8F27-884809BFB095}" type="slidenum">
              <a:rPr lang="en-US" smtClean="0"/>
              <a:t>27</a:t>
            </a:fld>
            <a:endParaRPr lang="en-US"/>
          </a:p>
        </p:txBody>
      </p:sp>
      <p:sp>
        <p:nvSpPr>
          <p:cNvPr id="5" name="Text Placeholder 2"/>
          <p:cNvSpPr txBox="1">
            <a:spLocks/>
          </p:cNvSpPr>
          <p:nvPr/>
        </p:nvSpPr>
        <p:spPr>
          <a:xfrm>
            <a:off x="677334" y="4606506"/>
            <a:ext cx="5982258" cy="172528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en-US" dirty="0" smtClean="0"/>
              <a:t>AUTORITATEA NA</a:t>
            </a:r>
            <a:r>
              <a:rPr lang="ro-RO" dirty="0" smtClean="0"/>
              <a:t>ȚIONALĂ PENTRU CALIFICĂRI</a:t>
            </a:r>
          </a:p>
          <a:p>
            <a:pPr marL="0" indent="0">
              <a:buFont typeface="Wingdings 3" charset="2"/>
              <a:buNone/>
            </a:pPr>
            <a:r>
              <a:rPr lang="ro-RO" dirty="0" smtClean="0">
                <a:hlinkClick r:id="rId2"/>
              </a:rPr>
              <a:t>office@anc.edu.ro</a:t>
            </a:r>
            <a:r>
              <a:rPr lang="ro-RO" dirty="0" smtClean="0"/>
              <a:t> </a:t>
            </a:r>
          </a:p>
          <a:p>
            <a:pPr marL="0" indent="0">
              <a:buFont typeface="Wingdings 3" charset="2"/>
              <a:buNone/>
            </a:pPr>
            <a:r>
              <a:rPr lang="ro-RO" dirty="0" smtClean="0"/>
              <a:t>www.anc.edu.ro</a:t>
            </a:r>
            <a:endParaRPr lang="en-US" dirty="0"/>
          </a:p>
        </p:txBody>
      </p:sp>
    </p:spTree>
    <p:extLst>
      <p:ext uri="{BB962C8B-B14F-4D97-AF65-F5344CB8AC3E}">
        <p14:creationId xmlns:p14="http://schemas.microsoft.com/office/powerpoint/2010/main" val="1196427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47651"/>
            <a:ext cx="10515600" cy="743037"/>
          </a:xfrm>
        </p:spPr>
        <p:txBody>
          <a:bodyPr>
            <a:normAutofit/>
          </a:bodyPr>
          <a:lstStyle/>
          <a:p>
            <a:r>
              <a:rPr lang="en-US" sz="2100" dirty="0" smtClean="0"/>
              <a:t>VIITORUL EDUCATIEI =</a:t>
            </a:r>
            <a:r>
              <a:rPr lang="ro-RO" sz="2100" dirty="0" smtClean="0"/>
              <a:t> </a:t>
            </a:r>
            <a:r>
              <a:rPr lang="en-US" sz="2100" dirty="0" smtClean="0"/>
              <a:t>INTERNA</a:t>
            </a:r>
            <a:r>
              <a:rPr lang="ro-RO" sz="2100" dirty="0" smtClean="0"/>
              <a:t>Ț</a:t>
            </a:r>
            <a:r>
              <a:rPr lang="en-US" sz="2100" dirty="0" smtClean="0"/>
              <a:t>IONALIZAREA </a:t>
            </a:r>
            <a:r>
              <a:rPr lang="ro-RO" sz="2100" dirty="0"/>
              <a:t>Î</a:t>
            </a:r>
            <a:r>
              <a:rPr lang="en-US" sz="2100" dirty="0" smtClean="0"/>
              <a:t>NV</a:t>
            </a:r>
            <a:r>
              <a:rPr lang="ro-RO" sz="2100" dirty="0" smtClean="0"/>
              <a:t>ĂȚ</a:t>
            </a:r>
            <a:r>
              <a:rPr lang="ro-RO" sz="2100" dirty="0"/>
              <a:t>Ă</a:t>
            </a:r>
            <a:r>
              <a:rPr lang="en-US" sz="2100" dirty="0" smtClean="0"/>
              <a:t>M</a:t>
            </a:r>
            <a:r>
              <a:rPr lang="ro-RO" sz="2100" dirty="0" smtClean="0"/>
              <a:t>Â</a:t>
            </a:r>
            <a:r>
              <a:rPr lang="en-US" sz="2100" dirty="0" smtClean="0"/>
              <a:t>NTULUI SUPERIOR </a:t>
            </a:r>
            <a:endParaRPr lang="en-US" sz="2100" dirty="0"/>
          </a:p>
        </p:txBody>
      </p:sp>
      <p:sp>
        <p:nvSpPr>
          <p:cNvPr id="3" name="Content Placeholder 2"/>
          <p:cNvSpPr>
            <a:spLocks noGrp="1"/>
          </p:cNvSpPr>
          <p:nvPr>
            <p:ph idx="1"/>
          </p:nvPr>
        </p:nvSpPr>
        <p:spPr>
          <a:xfrm>
            <a:off x="838200" y="1690688"/>
            <a:ext cx="10515600" cy="4851427"/>
          </a:xfrm>
        </p:spPr>
        <p:txBody>
          <a:bodyPr>
            <a:normAutofit/>
          </a:bodyPr>
          <a:lstStyle/>
          <a:p>
            <a:r>
              <a:rPr lang="en-US" dirty="0" smtClean="0"/>
              <a:t>MOBILITATEA ABSOLVEN</a:t>
            </a:r>
            <a:r>
              <a:rPr lang="ro-RO" dirty="0" smtClean="0"/>
              <a:t>Ț</a:t>
            </a:r>
            <a:r>
              <a:rPr lang="en-US" dirty="0" smtClean="0"/>
              <a:t>ILOR </a:t>
            </a:r>
          </a:p>
          <a:p>
            <a:r>
              <a:rPr lang="en-US" dirty="0" smtClean="0"/>
              <a:t>RECUNOA</a:t>
            </a:r>
            <a:r>
              <a:rPr lang="ro-RO" dirty="0" smtClean="0"/>
              <a:t>Ș</a:t>
            </a:r>
            <a:r>
              <a:rPr lang="en-US" dirty="0" smtClean="0"/>
              <a:t>TEREA CALIFIC</a:t>
            </a:r>
            <a:r>
              <a:rPr lang="ro-RO" dirty="0" smtClean="0"/>
              <a:t>Ă</a:t>
            </a:r>
            <a:r>
              <a:rPr lang="en-US" dirty="0" smtClean="0"/>
              <a:t>RILOR </a:t>
            </a:r>
          </a:p>
          <a:p>
            <a:pPr lvl="1"/>
            <a:r>
              <a:rPr lang="en-US" dirty="0" smtClean="0"/>
              <a:t>ISCO-08 </a:t>
            </a:r>
          </a:p>
          <a:p>
            <a:pPr lvl="1"/>
            <a:r>
              <a:rPr lang="en-US" dirty="0" smtClean="0"/>
              <a:t>ISCED </a:t>
            </a:r>
          </a:p>
          <a:p>
            <a:pPr lvl="1"/>
            <a:r>
              <a:rPr lang="en-US" dirty="0" smtClean="0"/>
              <a:t>ESCO </a:t>
            </a:r>
          </a:p>
          <a:p>
            <a:pPr lvl="1"/>
            <a:r>
              <a:rPr lang="en-US" dirty="0" smtClean="0"/>
              <a:t>ECTS</a:t>
            </a:r>
          </a:p>
          <a:p>
            <a:pPr lvl="1"/>
            <a:r>
              <a:rPr lang="en-US" dirty="0" smtClean="0"/>
              <a:t>QA</a:t>
            </a:r>
          </a:p>
          <a:p>
            <a:pPr lvl="1"/>
            <a:r>
              <a:rPr lang="en-US" dirty="0" smtClean="0"/>
              <a:t>RI</a:t>
            </a:r>
          </a:p>
          <a:p>
            <a:r>
              <a:rPr lang="en-US" dirty="0" smtClean="0"/>
              <a:t>ANGAJABILITATEA </a:t>
            </a:r>
            <a:r>
              <a:rPr lang="ro-RO" dirty="0" smtClean="0"/>
              <a:t>Î</a:t>
            </a:r>
            <a:r>
              <a:rPr lang="en-US" dirty="0" smtClean="0"/>
              <a:t>N SPECIALITATE:</a:t>
            </a:r>
            <a:r>
              <a:rPr lang="ro-RO" dirty="0" smtClean="0"/>
              <a:t> </a:t>
            </a:r>
            <a:r>
              <a:rPr lang="en-US" dirty="0" smtClean="0"/>
              <a:t>ARIA OCUPA</a:t>
            </a:r>
            <a:r>
              <a:rPr lang="ro-RO" dirty="0" smtClean="0"/>
              <a:t>Ț</a:t>
            </a:r>
            <a:r>
              <a:rPr lang="en-US" dirty="0" smtClean="0"/>
              <a:t>IONAL</a:t>
            </a:r>
            <a:r>
              <a:rPr lang="ro-RO" dirty="0" smtClean="0"/>
              <a:t>Ă</a:t>
            </a:r>
            <a:r>
              <a:rPr lang="en-US" dirty="0" smtClean="0"/>
              <a:t> ALEAS</a:t>
            </a:r>
            <a:r>
              <a:rPr lang="ro-RO" dirty="0" smtClean="0"/>
              <a:t>Ă</a:t>
            </a:r>
            <a:r>
              <a:rPr lang="en-US" dirty="0" smtClean="0"/>
              <a:t> </a:t>
            </a:r>
            <a:endParaRPr lang="en-US" dirty="0" smtClean="0"/>
          </a:p>
          <a:p>
            <a:r>
              <a:rPr lang="en-US" dirty="0" smtClean="0"/>
              <a:t>EFICIENTA EDUCATIEI SUPERIOARE</a:t>
            </a:r>
            <a:endParaRPr lang="en-US" dirty="0" smtClean="0"/>
          </a:p>
          <a:p>
            <a:r>
              <a:rPr lang="en-US" dirty="0" smtClean="0"/>
              <a:t>FORMAREA CONTINU</a:t>
            </a:r>
            <a:r>
              <a:rPr lang="ro-RO" dirty="0" smtClean="0"/>
              <a:t>Ă</a:t>
            </a:r>
            <a:r>
              <a:rPr lang="en-US" dirty="0" smtClean="0"/>
              <a:t> </a:t>
            </a:r>
          </a:p>
          <a:p>
            <a:r>
              <a:rPr lang="en-US" dirty="0" smtClean="0"/>
              <a:t>GLOBALIZAREA </a:t>
            </a:r>
            <a:endParaRPr lang="en-US" dirty="0"/>
          </a:p>
        </p:txBody>
      </p:sp>
    </p:spTree>
    <p:extLst>
      <p:ext uri="{BB962C8B-B14F-4D97-AF65-F5344CB8AC3E}">
        <p14:creationId xmlns:p14="http://schemas.microsoft.com/office/powerpoint/2010/main" val="3447781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4201" y="1164776"/>
            <a:ext cx="8846229" cy="733035"/>
          </a:xfrm>
        </p:spPr>
        <p:txBody>
          <a:bodyPr>
            <a:noAutofit/>
          </a:bodyPr>
          <a:lstStyle/>
          <a:p>
            <a:pPr algn="ctr"/>
            <a:r>
              <a:rPr lang="ro-RO" sz="2100" b="1" dirty="0" smtClean="0"/>
              <a:t>Nomenclatorul </a:t>
            </a:r>
            <a:r>
              <a:rPr lang="en-US" sz="2100" b="1" dirty="0" err="1"/>
              <a:t>domeniilor</a:t>
            </a:r>
            <a:r>
              <a:rPr lang="en-US" sz="2100" b="1" dirty="0"/>
              <a:t> </a:t>
            </a:r>
            <a:r>
              <a:rPr lang="en-US" sz="2100" b="1" dirty="0" err="1"/>
              <a:t>şi</a:t>
            </a:r>
            <a:r>
              <a:rPr lang="en-US" sz="2100" b="1" dirty="0"/>
              <a:t> al </a:t>
            </a:r>
            <a:r>
              <a:rPr lang="en-US" sz="2100" b="1" dirty="0" err="1"/>
              <a:t>specializărilor</a:t>
            </a:r>
            <a:r>
              <a:rPr lang="en-US" sz="2100" b="1" dirty="0" smtClean="0"/>
              <a:t>/</a:t>
            </a:r>
            <a:r>
              <a:rPr lang="ro-RO" sz="2100" b="1" dirty="0" smtClean="0"/>
              <a:t> </a:t>
            </a:r>
            <a:br>
              <a:rPr lang="ro-RO" sz="2100" b="1" dirty="0" smtClean="0"/>
            </a:br>
            <a:r>
              <a:rPr lang="en-US" sz="2100" b="1" dirty="0" err="1" smtClean="0"/>
              <a:t>programelor</a:t>
            </a:r>
            <a:r>
              <a:rPr lang="en-US" sz="2100" b="1" dirty="0" smtClean="0"/>
              <a:t> </a:t>
            </a:r>
            <a:r>
              <a:rPr lang="en-US" sz="2100" b="1" dirty="0"/>
              <a:t>de </a:t>
            </a:r>
            <a:r>
              <a:rPr lang="en-US" sz="2100" b="1" dirty="0" err="1"/>
              <a:t>studii</a:t>
            </a:r>
            <a:r>
              <a:rPr lang="en-US" sz="2100" b="1" dirty="0"/>
              <a:t> </a:t>
            </a:r>
            <a:r>
              <a:rPr lang="en-US" sz="2100" b="1" dirty="0" err="1"/>
              <a:t>universitare</a:t>
            </a:r>
            <a:r>
              <a:rPr lang="ro-RO" sz="2100" b="1" dirty="0" smtClean="0"/>
              <a:t> </a:t>
            </a:r>
            <a:r>
              <a:rPr lang="en-US" sz="2100" b="1" dirty="0" smtClean="0"/>
              <a:t>HG/</a:t>
            </a:r>
            <a:r>
              <a:rPr lang="ro-RO" sz="2100" b="1" dirty="0" smtClean="0"/>
              <a:t>2018-2019</a:t>
            </a:r>
            <a:endParaRPr lang="en-US" sz="2100" b="1" dirty="0"/>
          </a:p>
        </p:txBody>
      </p:sp>
      <p:graphicFrame>
        <p:nvGraphicFramePr>
          <p:cNvPr id="5" name="Content Placeholder 4"/>
          <p:cNvGraphicFramePr>
            <a:graphicFrameLocks noGrp="1"/>
          </p:cNvGraphicFramePr>
          <p:nvPr>
            <p:ph idx="1"/>
            <p:extLst/>
          </p:nvPr>
        </p:nvGraphicFramePr>
        <p:xfrm>
          <a:off x="1949993" y="2829464"/>
          <a:ext cx="6214643" cy="2118360"/>
        </p:xfrm>
        <a:graphic>
          <a:graphicData uri="http://schemas.openxmlformats.org/drawingml/2006/table">
            <a:tbl>
              <a:tblPr firstRow="1" bandRow="1">
                <a:tableStyleId>{5C22544A-7EE6-4342-B048-85BDC9FD1C3A}</a:tableStyleId>
              </a:tblPr>
              <a:tblGrid>
                <a:gridCol w="4299578">
                  <a:extLst>
                    <a:ext uri="{9D8B030D-6E8A-4147-A177-3AD203B41FA5}">
                      <a16:colId xmlns:a16="http://schemas.microsoft.com/office/drawing/2014/main" val="3264278042"/>
                    </a:ext>
                  </a:extLst>
                </a:gridCol>
                <a:gridCol w="1915065">
                  <a:extLst>
                    <a:ext uri="{9D8B030D-6E8A-4147-A177-3AD203B41FA5}">
                      <a16:colId xmlns:a16="http://schemas.microsoft.com/office/drawing/2014/main" val="2002089020"/>
                    </a:ext>
                  </a:extLst>
                </a:gridCol>
              </a:tblGrid>
              <a:tr h="167791">
                <a:tc>
                  <a:txBody>
                    <a:bodyPr/>
                    <a:lstStyle/>
                    <a:p>
                      <a:pPr algn="ctr"/>
                      <a:r>
                        <a:rPr lang="ro-RO" dirty="0" smtClean="0"/>
                        <a:t>Categorie</a:t>
                      </a:r>
                      <a:endParaRPr lang="en-US" dirty="0"/>
                    </a:p>
                  </a:txBody>
                  <a:tcPr/>
                </a:tc>
                <a:tc>
                  <a:txBody>
                    <a:bodyPr/>
                    <a:lstStyle/>
                    <a:p>
                      <a:pPr algn="ctr"/>
                      <a:r>
                        <a:rPr lang="ro-RO" dirty="0" smtClean="0"/>
                        <a:t>Număr total</a:t>
                      </a:r>
                      <a:endParaRPr lang="en-US" dirty="0"/>
                    </a:p>
                  </a:txBody>
                  <a:tcPr/>
                </a:tc>
                <a:extLst>
                  <a:ext uri="{0D108BD9-81ED-4DB2-BD59-A6C34878D82A}">
                    <a16:rowId xmlns:a16="http://schemas.microsoft.com/office/drawing/2014/main" val="1924465867"/>
                  </a:ext>
                </a:extLst>
              </a:tr>
              <a:tr h="370840">
                <a:tc>
                  <a:txBody>
                    <a:bodyPr/>
                    <a:lstStyle/>
                    <a:p>
                      <a:r>
                        <a:rPr lang="ro-RO" dirty="0" smtClean="0"/>
                        <a:t>Domeniu fundamental</a:t>
                      </a:r>
                      <a:endParaRPr lang="en-US" dirty="0"/>
                    </a:p>
                  </a:txBody>
                  <a:tcPr/>
                </a:tc>
                <a:tc>
                  <a:txBody>
                    <a:bodyPr/>
                    <a:lstStyle/>
                    <a:p>
                      <a:pPr algn="ctr"/>
                      <a:r>
                        <a:rPr lang="ro-RO" dirty="0" smtClean="0"/>
                        <a:t>6</a:t>
                      </a:r>
                      <a:endParaRPr lang="en-US" dirty="0"/>
                    </a:p>
                  </a:txBody>
                  <a:tcPr/>
                </a:tc>
                <a:extLst>
                  <a:ext uri="{0D108BD9-81ED-4DB2-BD59-A6C34878D82A}">
                    <a16:rowId xmlns:a16="http://schemas.microsoft.com/office/drawing/2014/main" val="2498615709"/>
                  </a:ext>
                </a:extLst>
              </a:tr>
              <a:tr h="370840">
                <a:tc>
                  <a:txBody>
                    <a:bodyPr/>
                    <a:lstStyle/>
                    <a:p>
                      <a:r>
                        <a:rPr lang="ro-RO" dirty="0" smtClean="0"/>
                        <a:t>Ramură de știință</a:t>
                      </a:r>
                      <a:endParaRPr lang="en-US" dirty="0"/>
                    </a:p>
                  </a:txBody>
                  <a:tcPr/>
                </a:tc>
                <a:tc>
                  <a:txBody>
                    <a:bodyPr/>
                    <a:lstStyle/>
                    <a:p>
                      <a:pPr algn="ctr"/>
                      <a:r>
                        <a:rPr lang="ro-RO" dirty="0" smtClean="0"/>
                        <a:t>34</a:t>
                      </a:r>
                      <a:endParaRPr lang="en-US" dirty="0"/>
                    </a:p>
                  </a:txBody>
                  <a:tcPr/>
                </a:tc>
                <a:extLst>
                  <a:ext uri="{0D108BD9-81ED-4DB2-BD59-A6C34878D82A}">
                    <a16:rowId xmlns:a16="http://schemas.microsoft.com/office/drawing/2014/main" val="3351982601"/>
                  </a:ext>
                </a:extLst>
              </a:tr>
              <a:tr h="370840">
                <a:tc>
                  <a:txBody>
                    <a:bodyPr/>
                    <a:lstStyle/>
                    <a:p>
                      <a:r>
                        <a:rPr lang="ro-RO" dirty="0" smtClean="0"/>
                        <a:t>Domeniu de</a:t>
                      </a:r>
                      <a:r>
                        <a:rPr lang="ro-RO" baseline="0" dirty="0" smtClean="0"/>
                        <a:t> studii universitare doctorat/masterat</a:t>
                      </a:r>
                      <a:endParaRPr lang="en-US" dirty="0"/>
                    </a:p>
                  </a:txBody>
                  <a:tcPr/>
                </a:tc>
                <a:tc>
                  <a:txBody>
                    <a:bodyPr/>
                    <a:lstStyle/>
                    <a:p>
                      <a:pPr algn="ctr"/>
                      <a:r>
                        <a:rPr lang="ro-RO" dirty="0" smtClean="0"/>
                        <a:t>78</a:t>
                      </a:r>
                      <a:endParaRPr lang="en-US" dirty="0"/>
                    </a:p>
                  </a:txBody>
                  <a:tcPr/>
                </a:tc>
                <a:extLst>
                  <a:ext uri="{0D108BD9-81ED-4DB2-BD59-A6C34878D82A}">
                    <a16:rowId xmlns:a16="http://schemas.microsoft.com/office/drawing/2014/main" val="211698329"/>
                  </a:ext>
                </a:extLst>
              </a:tr>
              <a:tr h="370840">
                <a:tc>
                  <a:txBody>
                    <a:bodyPr/>
                    <a:lstStyle/>
                    <a:p>
                      <a:r>
                        <a:rPr lang="ro-RO" dirty="0" smtClean="0"/>
                        <a:t>Domeniu de</a:t>
                      </a:r>
                      <a:r>
                        <a:rPr lang="ro-RO" baseline="0" dirty="0" smtClean="0"/>
                        <a:t> studii universitare licență</a:t>
                      </a:r>
                      <a:endParaRPr lang="en-US" dirty="0"/>
                    </a:p>
                  </a:txBody>
                  <a:tcPr/>
                </a:tc>
                <a:tc>
                  <a:txBody>
                    <a:bodyPr/>
                    <a:lstStyle/>
                    <a:p>
                      <a:pPr algn="ctr"/>
                      <a:r>
                        <a:rPr lang="ro-RO" dirty="0" smtClean="0"/>
                        <a:t>86</a:t>
                      </a:r>
                      <a:endParaRPr lang="en-US" dirty="0"/>
                    </a:p>
                  </a:txBody>
                  <a:tcPr/>
                </a:tc>
                <a:extLst>
                  <a:ext uri="{0D108BD9-81ED-4DB2-BD59-A6C34878D82A}">
                    <a16:rowId xmlns:a16="http://schemas.microsoft.com/office/drawing/2014/main" val="1109842073"/>
                  </a:ext>
                </a:extLst>
              </a:tr>
            </a:tbl>
          </a:graphicData>
        </a:graphic>
      </p:graphicFrame>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984377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388" y="1148693"/>
            <a:ext cx="8518425" cy="761979"/>
          </a:xfrm>
        </p:spPr>
        <p:txBody>
          <a:bodyPr>
            <a:noAutofit/>
          </a:bodyPr>
          <a:lstStyle/>
          <a:p>
            <a:pPr algn="ctr"/>
            <a:r>
              <a:rPr lang="ro-RO" sz="2100" b="1" dirty="0"/>
              <a:t>Nivelurile </a:t>
            </a:r>
            <a:r>
              <a:rPr lang="ro-RO" sz="2100" b="1" dirty="0" smtClean="0"/>
              <a:t>ISCED-F</a:t>
            </a:r>
            <a:endParaRPr lang="en-US" sz="2100" dirty="0"/>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graphicFrame>
        <p:nvGraphicFramePr>
          <p:cNvPr id="3" name="Table 2"/>
          <p:cNvGraphicFramePr>
            <a:graphicFrameLocks noGrp="1"/>
          </p:cNvGraphicFramePr>
          <p:nvPr>
            <p:extLst>
              <p:ext uri="{D42A27DB-BD31-4B8C-83A1-F6EECF244321}">
                <p14:modId xmlns:p14="http://schemas.microsoft.com/office/powerpoint/2010/main" val="3679591674"/>
              </p:ext>
            </p:extLst>
          </p:nvPr>
        </p:nvGraphicFramePr>
        <p:xfrm>
          <a:off x="2261062" y="2119745"/>
          <a:ext cx="5552902" cy="3920282"/>
        </p:xfrm>
        <a:graphic>
          <a:graphicData uri="http://schemas.openxmlformats.org/drawingml/2006/table">
            <a:tbl>
              <a:tblPr firstRow="1" bandRow="1">
                <a:tableStyleId>{5C22544A-7EE6-4342-B048-85BDC9FD1C3A}</a:tableStyleId>
              </a:tblPr>
              <a:tblGrid>
                <a:gridCol w="2776451">
                  <a:extLst>
                    <a:ext uri="{9D8B030D-6E8A-4147-A177-3AD203B41FA5}">
                      <a16:colId xmlns:a16="http://schemas.microsoft.com/office/drawing/2014/main" val="1661280214"/>
                    </a:ext>
                  </a:extLst>
                </a:gridCol>
                <a:gridCol w="2776451">
                  <a:extLst>
                    <a:ext uri="{9D8B030D-6E8A-4147-A177-3AD203B41FA5}">
                      <a16:colId xmlns:a16="http://schemas.microsoft.com/office/drawing/2014/main" val="3256928351"/>
                    </a:ext>
                  </a:extLst>
                </a:gridCol>
              </a:tblGrid>
              <a:tr h="588541">
                <a:tc>
                  <a:txBody>
                    <a:bodyPr/>
                    <a:lstStyle/>
                    <a:p>
                      <a:r>
                        <a:rPr lang="en-US" dirty="0" err="1" smtClean="0"/>
                        <a:t>Domeniile</a:t>
                      </a:r>
                      <a:r>
                        <a:rPr lang="en-US" dirty="0" smtClean="0"/>
                        <a:t> ISCED </a:t>
                      </a:r>
                      <a:endParaRPr lang="en-US" dirty="0"/>
                    </a:p>
                  </a:txBody>
                  <a:tcPr/>
                </a:tc>
                <a:tc>
                  <a:txBody>
                    <a:bodyPr/>
                    <a:lstStyle/>
                    <a:p>
                      <a:r>
                        <a:rPr lang="en-US" dirty="0" smtClean="0"/>
                        <a:t>NUMAR </a:t>
                      </a:r>
                      <a:endParaRPr lang="en-US" dirty="0"/>
                    </a:p>
                  </a:txBody>
                  <a:tcPr/>
                </a:tc>
                <a:extLst>
                  <a:ext uri="{0D108BD9-81ED-4DB2-BD59-A6C34878D82A}">
                    <a16:rowId xmlns:a16="http://schemas.microsoft.com/office/drawing/2014/main" val="1538522170"/>
                  </a:ext>
                </a:extLst>
              </a:tr>
              <a:tr h="588541">
                <a:tc>
                  <a:txBody>
                    <a:bodyPr/>
                    <a:lstStyle/>
                    <a:p>
                      <a:r>
                        <a:rPr lang="ro-RO" dirty="0" smtClean="0"/>
                        <a:t>Domeniu larg </a:t>
                      </a:r>
                      <a:r>
                        <a:rPr lang="en-US" dirty="0" smtClean="0"/>
                        <a:t>(</a:t>
                      </a:r>
                      <a:r>
                        <a:rPr lang="en-US" dirty="0" err="1" smtClean="0"/>
                        <a:t>inlocuieste</a:t>
                      </a:r>
                      <a:r>
                        <a:rPr lang="en-US" baseline="0" dirty="0" smtClean="0"/>
                        <a:t> </a:t>
                      </a:r>
                      <a:r>
                        <a:rPr lang="en-US" baseline="0" dirty="0" err="1" smtClean="0"/>
                        <a:t>domeniul</a:t>
                      </a:r>
                      <a:r>
                        <a:rPr lang="en-US" baseline="0" dirty="0" smtClean="0"/>
                        <a:t> fundamental )</a:t>
                      </a:r>
                      <a:endParaRPr lang="en-US" dirty="0"/>
                    </a:p>
                  </a:txBody>
                  <a:tcPr/>
                </a:tc>
                <a:tc>
                  <a:txBody>
                    <a:bodyPr/>
                    <a:lstStyle/>
                    <a:p>
                      <a:r>
                        <a:rPr lang="en-US" dirty="0" smtClean="0"/>
                        <a:t>10</a:t>
                      </a:r>
                      <a:endParaRPr lang="en-US" dirty="0"/>
                    </a:p>
                  </a:txBody>
                  <a:tcPr/>
                </a:tc>
                <a:extLst>
                  <a:ext uri="{0D108BD9-81ED-4DB2-BD59-A6C34878D82A}">
                    <a16:rowId xmlns:a16="http://schemas.microsoft.com/office/drawing/2014/main" val="867600801"/>
                  </a:ext>
                </a:extLst>
              </a:tr>
              <a:tr h="588541">
                <a:tc>
                  <a:txBody>
                    <a:bodyPr/>
                    <a:lstStyle/>
                    <a:p>
                      <a:r>
                        <a:rPr lang="ro-RO" dirty="0" smtClean="0"/>
                        <a:t>Domeniu restrâns</a:t>
                      </a:r>
                      <a:r>
                        <a:rPr lang="en-US" dirty="0" smtClean="0"/>
                        <a:t> (</a:t>
                      </a:r>
                      <a:r>
                        <a:rPr lang="en-US" dirty="0" err="1" smtClean="0"/>
                        <a:t>inlocuieste</a:t>
                      </a:r>
                      <a:r>
                        <a:rPr lang="en-US" dirty="0" smtClean="0"/>
                        <a:t> </a:t>
                      </a:r>
                      <a:r>
                        <a:rPr lang="en-US" dirty="0" err="1" smtClean="0"/>
                        <a:t>ramura</a:t>
                      </a:r>
                      <a:r>
                        <a:rPr lang="en-US" dirty="0" smtClean="0"/>
                        <a:t> de </a:t>
                      </a:r>
                      <a:r>
                        <a:rPr lang="en-US" dirty="0" err="1" smtClean="0"/>
                        <a:t>stiinta</a:t>
                      </a:r>
                      <a:r>
                        <a:rPr lang="en-US" dirty="0" smtClean="0"/>
                        <a:t>)</a:t>
                      </a:r>
                      <a:endParaRPr lang="en-US" dirty="0"/>
                    </a:p>
                  </a:txBody>
                  <a:tcPr/>
                </a:tc>
                <a:tc>
                  <a:txBody>
                    <a:bodyPr/>
                    <a:lstStyle/>
                    <a:p>
                      <a:r>
                        <a:rPr lang="en-US" dirty="0" smtClean="0"/>
                        <a:t>52</a:t>
                      </a:r>
                      <a:endParaRPr lang="en-US" dirty="0"/>
                    </a:p>
                  </a:txBody>
                  <a:tcPr/>
                </a:tc>
                <a:extLst>
                  <a:ext uri="{0D108BD9-81ED-4DB2-BD59-A6C34878D82A}">
                    <a16:rowId xmlns:a16="http://schemas.microsoft.com/office/drawing/2014/main" val="4212241604"/>
                  </a:ext>
                </a:extLst>
              </a:tr>
              <a:tr h="588541">
                <a:tc>
                  <a:txBody>
                    <a:bodyPr/>
                    <a:lstStyle/>
                    <a:p>
                      <a:r>
                        <a:rPr lang="ro-RO" dirty="0" smtClean="0"/>
                        <a:t>Domeniu detaliat (</a:t>
                      </a:r>
                      <a:r>
                        <a:rPr lang="en-US" dirty="0" err="1" smtClean="0"/>
                        <a:t>inlocuieste</a:t>
                      </a:r>
                      <a:r>
                        <a:rPr lang="en-US" dirty="0" smtClean="0"/>
                        <a:t> </a:t>
                      </a:r>
                      <a:r>
                        <a:rPr lang="en-US" dirty="0" err="1" smtClean="0"/>
                        <a:t>domeniul</a:t>
                      </a:r>
                      <a:r>
                        <a:rPr lang="en-US" dirty="0" smtClean="0"/>
                        <a:t> </a:t>
                      </a:r>
                      <a:r>
                        <a:rPr lang="en-US" dirty="0" err="1" smtClean="0"/>
                        <a:t>licenta</a:t>
                      </a:r>
                      <a:r>
                        <a:rPr lang="en-US" dirty="0" smtClean="0"/>
                        <a:t>/</a:t>
                      </a:r>
                      <a:r>
                        <a:rPr lang="en-US" dirty="0" err="1" smtClean="0"/>
                        <a:t>masterat</a:t>
                      </a:r>
                      <a:r>
                        <a:rPr lang="en-US" dirty="0" smtClean="0"/>
                        <a:t>)</a:t>
                      </a:r>
                      <a:endParaRPr lang="en-US" dirty="0"/>
                    </a:p>
                  </a:txBody>
                  <a:tcPr/>
                </a:tc>
                <a:tc>
                  <a:txBody>
                    <a:bodyPr/>
                    <a:lstStyle/>
                    <a:p>
                      <a:r>
                        <a:rPr lang="en-US" dirty="0" smtClean="0"/>
                        <a:t>143</a:t>
                      </a:r>
                      <a:endParaRPr lang="en-US" dirty="0"/>
                    </a:p>
                  </a:txBody>
                  <a:tcPr/>
                </a:tc>
                <a:extLst>
                  <a:ext uri="{0D108BD9-81ED-4DB2-BD59-A6C34878D82A}">
                    <a16:rowId xmlns:a16="http://schemas.microsoft.com/office/drawing/2014/main" val="1463339636"/>
                  </a:ext>
                </a:extLst>
              </a:tr>
              <a:tr h="588541">
                <a:tc>
                  <a:txBody>
                    <a:bodyPr/>
                    <a:lstStyle/>
                    <a:p>
                      <a:r>
                        <a:rPr lang="en-US" dirty="0" smtClean="0"/>
                        <a:t>SPECIALIZARILE </a:t>
                      </a:r>
                      <a:endParaRPr lang="en-US" dirty="0"/>
                    </a:p>
                  </a:txBody>
                  <a:tcPr/>
                </a:tc>
                <a:tc>
                  <a:txBody>
                    <a:bodyPr/>
                    <a:lstStyle/>
                    <a:p>
                      <a:r>
                        <a:rPr lang="en-US" dirty="0" smtClean="0"/>
                        <a:t>Raman</a:t>
                      </a:r>
                      <a:r>
                        <a:rPr lang="en-US" baseline="0" dirty="0" smtClean="0"/>
                        <a:t> ale </a:t>
                      </a:r>
                      <a:r>
                        <a:rPr lang="en-US" dirty="0" smtClean="0"/>
                        <a:t> </a:t>
                      </a:r>
                      <a:r>
                        <a:rPr lang="en-US" dirty="0" err="1" smtClean="0"/>
                        <a:t>universitati</a:t>
                      </a:r>
                      <a:r>
                        <a:rPr lang="en-US" dirty="0" smtClean="0"/>
                        <a:t> </a:t>
                      </a:r>
                      <a:endParaRPr lang="en-US" dirty="0"/>
                    </a:p>
                  </a:txBody>
                  <a:tcPr/>
                </a:tc>
                <a:extLst>
                  <a:ext uri="{0D108BD9-81ED-4DB2-BD59-A6C34878D82A}">
                    <a16:rowId xmlns:a16="http://schemas.microsoft.com/office/drawing/2014/main" val="709626752"/>
                  </a:ext>
                </a:extLst>
              </a:tr>
            </a:tbl>
          </a:graphicData>
        </a:graphic>
      </p:graphicFrame>
    </p:spTree>
    <p:extLst>
      <p:ext uri="{BB962C8B-B14F-4D97-AF65-F5344CB8AC3E}">
        <p14:creationId xmlns:p14="http://schemas.microsoft.com/office/powerpoint/2010/main" val="1318643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06" y="949117"/>
            <a:ext cx="8613316" cy="940068"/>
          </a:xfrm>
        </p:spPr>
        <p:txBody>
          <a:bodyPr>
            <a:noAutofit/>
          </a:bodyPr>
          <a:lstStyle/>
          <a:p>
            <a:pPr algn="ctr"/>
            <a:r>
              <a:rPr lang="ro-RO" sz="4000" b="1" dirty="0" smtClean="0"/>
              <a:t>ISCED–F – </a:t>
            </a:r>
            <a:r>
              <a:rPr lang="en-US" sz="4000" b="1" dirty="0" smtClean="0"/>
              <a:t>10 </a:t>
            </a:r>
            <a:r>
              <a:rPr lang="ro-RO" sz="4000" b="1" dirty="0" smtClean="0"/>
              <a:t>domenii largi </a:t>
            </a:r>
            <a:endParaRPr lang="en-US" sz="4000" b="1" dirty="0"/>
          </a:p>
        </p:txBody>
      </p:sp>
      <p:sp>
        <p:nvSpPr>
          <p:cNvPr id="3" name="Content Placeholder 2"/>
          <p:cNvSpPr>
            <a:spLocks noGrp="1"/>
          </p:cNvSpPr>
          <p:nvPr>
            <p:ph idx="1"/>
          </p:nvPr>
        </p:nvSpPr>
        <p:spPr>
          <a:xfrm>
            <a:off x="798103" y="2343151"/>
            <a:ext cx="8596668" cy="3880773"/>
          </a:xfrm>
        </p:spPr>
        <p:txBody>
          <a:bodyPr>
            <a:normAutofit fontScale="92500" lnSpcReduction="20000"/>
          </a:bodyPr>
          <a:lstStyle/>
          <a:p>
            <a:r>
              <a:rPr lang="en-US" dirty="0"/>
              <a:t>00 </a:t>
            </a:r>
            <a:r>
              <a:rPr lang="ro-RO" dirty="0" smtClean="0"/>
              <a:t>Programe și calificări generale</a:t>
            </a:r>
          </a:p>
          <a:p>
            <a:r>
              <a:rPr lang="en-US" dirty="0"/>
              <a:t>01 </a:t>
            </a:r>
            <a:r>
              <a:rPr lang="en-US" dirty="0" err="1" smtClean="0"/>
              <a:t>Educa</a:t>
            </a:r>
            <a:r>
              <a:rPr lang="ro-RO" dirty="0" smtClean="0"/>
              <a:t>ție</a:t>
            </a:r>
            <a:r>
              <a:rPr lang="en-US" dirty="0" smtClean="0"/>
              <a:t> </a:t>
            </a:r>
            <a:endParaRPr lang="ro-RO" dirty="0" smtClean="0"/>
          </a:p>
          <a:p>
            <a:r>
              <a:rPr lang="en-US" dirty="0"/>
              <a:t>02 Arte </a:t>
            </a:r>
            <a:r>
              <a:rPr lang="en-US" dirty="0" err="1"/>
              <a:t>şi</a:t>
            </a:r>
            <a:r>
              <a:rPr lang="en-US" dirty="0"/>
              <a:t> </a:t>
            </a:r>
            <a:r>
              <a:rPr lang="en-US" dirty="0" err="1"/>
              <a:t>ştiinţe</a:t>
            </a:r>
            <a:r>
              <a:rPr lang="en-US" dirty="0"/>
              <a:t> </a:t>
            </a:r>
            <a:r>
              <a:rPr lang="en-US" dirty="0" err="1" smtClean="0"/>
              <a:t>umaniste</a:t>
            </a:r>
            <a:endParaRPr lang="ro-RO" dirty="0" smtClean="0"/>
          </a:p>
          <a:p>
            <a:r>
              <a:rPr lang="en-US" dirty="0" smtClean="0"/>
              <a:t>03 </a:t>
            </a:r>
            <a:r>
              <a:rPr lang="ro-RO" dirty="0" smtClean="0"/>
              <a:t>Științe sociale, jurnalism și informații</a:t>
            </a:r>
          </a:p>
          <a:p>
            <a:r>
              <a:rPr lang="en-US" dirty="0"/>
              <a:t>04 </a:t>
            </a:r>
            <a:r>
              <a:rPr lang="en-US" dirty="0" err="1"/>
              <a:t>Afaceri</a:t>
            </a:r>
            <a:r>
              <a:rPr lang="en-US" dirty="0"/>
              <a:t>, </a:t>
            </a:r>
            <a:r>
              <a:rPr lang="en-US" dirty="0" err="1"/>
              <a:t>administraţie</a:t>
            </a:r>
            <a:r>
              <a:rPr lang="en-US" dirty="0"/>
              <a:t> </a:t>
            </a:r>
            <a:r>
              <a:rPr lang="en-US" dirty="0" err="1"/>
              <a:t>şi</a:t>
            </a:r>
            <a:r>
              <a:rPr lang="en-US" dirty="0"/>
              <a:t> </a:t>
            </a:r>
            <a:r>
              <a:rPr lang="en-US" dirty="0" err="1" smtClean="0"/>
              <a:t>drept</a:t>
            </a:r>
            <a:endParaRPr lang="ro-RO" dirty="0" smtClean="0"/>
          </a:p>
          <a:p>
            <a:r>
              <a:rPr lang="en-US" dirty="0"/>
              <a:t>05 </a:t>
            </a:r>
            <a:r>
              <a:rPr lang="en-US" dirty="0" err="1"/>
              <a:t>Ştiinţele</a:t>
            </a:r>
            <a:r>
              <a:rPr lang="en-US" dirty="0"/>
              <a:t> </a:t>
            </a:r>
            <a:r>
              <a:rPr lang="en-US" dirty="0" err="1"/>
              <a:t>naturii</a:t>
            </a:r>
            <a:r>
              <a:rPr lang="en-US" dirty="0"/>
              <a:t>, </a:t>
            </a:r>
            <a:r>
              <a:rPr lang="en-US" dirty="0" err="1"/>
              <a:t>matematică</a:t>
            </a:r>
            <a:r>
              <a:rPr lang="en-US" dirty="0"/>
              <a:t> </a:t>
            </a:r>
            <a:r>
              <a:rPr lang="en-US" dirty="0" err="1"/>
              <a:t>şi</a:t>
            </a:r>
            <a:r>
              <a:rPr lang="en-US" dirty="0"/>
              <a:t> </a:t>
            </a:r>
            <a:r>
              <a:rPr lang="en-US" dirty="0" err="1"/>
              <a:t>statistică</a:t>
            </a:r>
            <a:endParaRPr lang="ro-RO" dirty="0" smtClean="0"/>
          </a:p>
          <a:p>
            <a:r>
              <a:rPr lang="fr-FR" dirty="0"/>
              <a:t>06 </a:t>
            </a:r>
            <a:r>
              <a:rPr lang="fr-FR" dirty="0" err="1"/>
              <a:t>Tehnologia</a:t>
            </a:r>
            <a:r>
              <a:rPr lang="fr-FR" dirty="0"/>
              <a:t> </a:t>
            </a:r>
            <a:r>
              <a:rPr lang="fr-FR" dirty="0" err="1"/>
              <a:t>informaţiei</a:t>
            </a:r>
            <a:r>
              <a:rPr lang="fr-FR" dirty="0"/>
              <a:t> </a:t>
            </a:r>
            <a:r>
              <a:rPr lang="fr-FR" dirty="0" err="1"/>
              <a:t>şi</a:t>
            </a:r>
            <a:r>
              <a:rPr lang="fr-FR" dirty="0"/>
              <a:t> </a:t>
            </a:r>
            <a:r>
              <a:rPr lang="fr-FR" dirty="0" err="1"/>
              <a:t>comunicaţiilor</a:t>
            </a:r>
            <a:r>
              <a:rPr lang="fr-FR" dirty="0"/>
              <a:t> (TIC)</a:t>
            </a:r>
            <a:endParaRPr lang="ro-RO" dirty="0" smtClean="0"/>
          </a:p>
          <a:p>
            <a:r>
              <a:rPr lang="en-US" dirty="0"/>
              <a:t>07 </a:t>
            </a:r>
            <a:r>
              <a:rPr lang="en-US" dirty="0" err="1"/>
              <a:t>Inginerie</a:t>
            </a:r>
            <a:r>
              <a:rPr lang="en-US" dirty="0"/>
              <a:t>, </a:t>
            </a:r>
            <a:r>
              <a:rPr lang="en-US" dirty="0" err="1"/>
              <a:t>producţie</a:t>
            </a:r>
            <a:r>
              <a:rPr lang="en-US" dirty="0"/>
              <a:t> </a:t>
            </a:r>
            <a:r>
              <a:rPr lang="en-US" dirty="0" err="1"/>
              <a:t>şi</a:t>
            </a:r>
            <a:r>
              <a:rPr lang="en-US" dirty="0"/>
              <a:t> </a:t>
            </a:r>
            <a:r>
              <a:rPr lang="en-US" dirty="0" err="1"/>
              <a:t>construcţii</a:t>
            </a:r>
            <a:endParaRPr lang="ro-RO" dirty="0" smtClean="0"/>
          </a:p>
          <a:p>
            <a:r>
              <a:rPr lang="en-US" dirty="0"/>
              <a:t>08 </a:t>
            </a:r>
            <a:r>
              <a:rPr lang="en-US" dirty="0" err="1"/>
              <a:t>Agricultură</a:t>
            </a:r>
            <a:r>
              <a:rPr lang="en-US" dirty="0"/>
              <a:t>, </a:t>
            </a:r>
            <a:r>
              <a:rPr lang="en-US" dirty="0" err="1"/>
              <a:t>silvicultură</a:t>
            </a:r>
            <a:r>
              <a:rPr lang="en-US" dirty="0"/>
              <a:t>, </a:t>
            </a:r>
            <a:r>
              <a:rPr lang="en-US" dirty="0" err="1"/>
              <a:t>piscicultură</a:t>
            </a:r>
            <a:r>
              <a:rPr lang="en-US" dirty="0"/>
              <a:t> </a:t>
            </a:r>
            <a:r>
              <a:rPr lang="en-US" dirty="0" err="1"/>
              <a:t>şi</a:t>
            </a:r>
            <a:r>
              <a:rPr lang="en-US" dirty="0"/>
              <a:t> </a:t>
            </a:r>
            <a:r>
              <a:rPr lang="en-US" dirty="0" err="1"/>
              <a:t>ştiinţe</a:t>
            </a:r>
            <a:r>
              <a:rPr lang="en-US" dirty="0"/>
              <a:t> </a:t>
            </a:r>
            <a:r>
              <a:rPr lang="en-US" dirty="0" err="1" smtClean="0"/>
              <a:t>veterinare</a:t>
            </a:r>
            <a:endParaRPr lang="ro-RO" dirty="0" smtClean="0"/>
          </a:p>
          <a:p>
            <a:r>
              <a:rPr lang="en-US" dirty="0" smtClean="0"/>
              <a:t>09 </a:t>
            </a:r>
            <a:r>
              <a:rPr lang="en-US" dirty="0" err="1"/>
              <a:t>Sănătate</a:t>
            </a:r>
            <a:r>
              <a:rPr lang="en-US" dirty="0"/>
              <a:t> </a:t>
            </a:r>
            <a:r>
              <a:rPr lang="en-US" dirty="0" err="1"/>
              <a:t>şi</a:t>
            </a:r>
            <a:r>
              <a:rPr lang="en-US" dirty="0"/>
              <a:t> </a:t>
            </a:r>
            <a:r>
              <a:rPr lang="en-US" dirty="0" err="1"/>
              <a:t>asistenţă</a:t>
            </a:r>
            <a:r>
              <a:rPr lang="en-US" dirty="0"/>
              <a:t> </a:t>
            </a:r>
            <a:r>
              <a:rPr lang="en-US" dirty="0" smtClean="0"/>
              <a:t>social</a:t>
            </a:r>
            <a:r>
              <a:rPr lang="ro-RO" dirty="0" smtClean="0"/>
              <a:t>ă</a:t>
            </a:r>
          </a:p>
          <a:p>
            <a:r>
              <a:rPr lang="en-US" dirty="0" smtClean="0"/>
              <a:t>10 </a:t>
            </a:r>
            <a:r>
              <a:rPr lang="en-US" dirty="0" err="1" smtClean="0"/>
              <a:t>Servic</a:t>
            </a:r>
            <a:r>
              <a:rPr lang="ro-RO" dirty="0" smtClean="0"/>
              <a:t>ii</a:t>
            </a:r>
            <a:endParaRPr lang="en-US" dirty="0"/>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50D555-AD09-4184-8F27-884809BFB095}" type="slidenum">
              <a:rPr kumimoji="0" lang="en-US"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89810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753" y="969040"/>
            <a:ext cx="10515600" cy="1325563"/>
          </a:xfrm>
        </p:spPr>
        <p:txBody>
          <a:bodyPr>
            <a:normAutofit/>
          </a:bodyPr>
          <a:lstStyle/>
          <a:p>
            <a:pPr algn="ctr"/>
            <a:r>
              <a:rPr lang="ro-RO" sz="2500" b="1" i="1" dirty="0" smtClean="0"/>
              <a:t>Corelarea ISCED F 2013 cu domeniile din România</a:t>
            </a:r>
            <a:endParaRPr lang="en-US" sz="2500" b="1" i="1" dirty="0"/>
          </a:p>
        </p:txBody>
      </p:sp>
      <p:sp>
        <p:nvSpPr>
          <p:cNvPr id="4" name="Rectangle 3"/>
          <p:cNvSpPr/>
          <p:nvPr/>
        </p:nvSpPr>
        <p:spPr>
          <a:xfrm>
            <a:off x="3113809" y="2707683"/>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err="1" smtClean="0">
                <a:ln>
                  <a:noFill/>
                </a:ln>
                <a:solidFill>
                  <a:prstClr val="white"/>
                </a:solidFill>
                <a:effectLst/>
                <a:uLnTx/>
                <a:uFillTx/>
                <a:latin typeface="Calibri" panose="020F0502020204030204"/>
                <a:ea typeface="+mn-ea"/>
                <a:cs typeface="+mn-cs"/>
              </a:rPr>
              <a:t>Domenii</a:t>
            </a:r>
            <a:r>
              <a:rPr kumimoji="0" lang="en-US" sz="1300" b="0" i="0" u="none" strike="noStrike" kern="1200" cap="none" spc="0" normalizeH="0" baseline="0" noProof="0" dirty="0" smtClean="0">
                <a:ln>
                  <a:noFill/>
                </a:ln>
                <a:solidFill>
                  <a:prstClr val="white"/>
                </a:solidFill>
                <a:effectLst/>
                <a:uLnTx/>
                <a:uFillTx/>
                <a:latin typeface="Calibri" panose="020F0502020204030204"/>
                <a:ea typeface="+mn-ea"/>
                <a:cs typeface="+mn-cs"/>
              </a:rPr>
              <a:t> </a:t>
            </a:r>
            <a:r>
              <a:rPr kumimoji="0" lang="en-US" sz="1300" b="0" i="0" u="none" strike="noStrike" kern="1200" cap="none" spc="0" normalizeH="0" baseline="0" noProof="0" dirty="0" err="1" smtClean="0">
                <a:ln>
                  <a:noFill/>
                </a:ln>
                <a:solidFill>
                  <a:prstClr val="white"/>
                </a:solidFill>
                <a:effectLst/>
                <a:uLnTx/>
                <a:uFillTx/>
                <a:latin typeface="Calibri" panose="020F0502020204030204"/>
                <a:ea typeface="+mn-ea"/>
                <a:cs typeface="+mn-cs"/>
              </a:rPr>
              <a:t>fundamentale</a:t>
            </a:r>
            <a:r>
              <a:rPr kumimoji="0" lang="en-US" sz="1300" b="0" i="0" u="none" strike="noStrike" kern="1200" cap="none" spc="0" normalizeH="0" baseline="0" noProof="0" dirty="0" smtClean="0">
                <a:ln>
                  <a:noFill/>
                </a:ln>
                <a:solidFill>
                  <a:prstClr val="white"/>
                </a:solidFill>
                <a:effectLst/>
                <a:uLnTx/>
                <a:uFillTx/>
                <a:latin typeface="Calibri" panose="020F0502020204030204"/>
                <a:ea typeface="+mn-ea"/>
                <a:cs typeface="+mn-cs"/>
              </a:rPr>
              <a:t> (10)</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p:cNvSpPr/>
          <p:nvPr/>
        </p:nvSpPr>
        <p:spPr>
          <a:xfrm>
            <a:off x="6298969" y="2707683"/>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err="1" smtClean="0">
                <a:ln>
                  <a:noFill/>
                </a:ln>
                <a:solidFill>
                  <a:prstClr val="white"/>
                </a:solidFill>
                <a:effectLst/>
                <a:uLnTx/>
                <a:uFillTx/>
                <a:latin typeface="Calibri" panose="020F0502020204030204"/>
                <a:ea typeface="+mn-ea"/>
                <a:cs typeface="+mn-cs"/>
              </a:rPr>
              <a:t>Domenii</a:t>
            </a:r>
            <a:r>
              <a:rPr kumimoji="0" lang="en-US" sz="1300" b="0" i="0" u="none" strike="noStrike" kern="1200" cap="none" spc="0" normalizeH="0" baseline="0" noProof="0" dirty="0" smtClean="0">
                <a:ln>
                  <a:noFill/>
                </a:ln>
                <a:solidFill>
                  <a:prstClr val="white"/>
                </a:solidFill>
                <a:effectLst/>
                <a:uLnTx/>
                <a:uFillTx/>
                <a:latin typeface="Calibri" panose="020F0502020204030204"/>
                <a:ea typeface="+mn-ea"/>
                <a:cs typeface="+mn-cs"/>
              </a:rPr>
              <a:t> </a:t>
            </a:r>
            <a:r>
              <a:rPr kumimoji="0" lang="en-US" sz="1300" b="0" i="0" u="none" strike="noStrike" kern="1200" cap="none" spc="0" normalizeH="0" baseline="0" noProof="0" dirty="0" err="1" smtClean="0">
                <a:ln>
                  <a:noFill/>
                </a:ln>
                <a:solidFill>
                  <a:prstClr val="white"/>
                </a:solidFill>
                <a:effectLst/>
                <a:uLnTx/>
                <a:uFillTx/>
                <a:latin typeface="Calibri" panose="020F0502020204030204"/>
                <a:ea typeface="+mn-ea"/>
                <a:cs typeface="+mn-cs"/>
              </a:rPr>
              <a:t>fundamentale</a:t>
            </a:r>
            <a:r>
              <a:rPr kumimoji="0" lang="en-US" sz="1300" b="0" i="0" u="none" strike="noStrike" kern="1200" cap="none" spc="0" normalizeH="0" baseline="0" noProof="0" dirty="0" smtClean="0">
                <a:ln>
                  <a:noFill/>
                </a:ln>
                <a:solidFill>
                  <a:prstClr val="white"/>
                </a:solidFill>
                <a:effectLst/>
                <a:uLnTx/>
                <a:uFillTx/>
                <a:latin typeface="Calibri" panose="020F0502020204030204"/>
                <a:ea typeface="+mn-ea"/>
                <a:cs typeface="+mn-cs"/>
              </a:rPr>
              <a:t> (6)</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5"/>
          <p:cNvSpPr/>
          <p:nvPr/>
        </p:nvSpPr>
        <p:spPr>
          <a:xfrm>
            <a:off x="3113809" y="3733980"/>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dirty="0" err="1" smtClean="0">
                <a:ln>
                  <a:noFill/>
                </a:ln>
                <a:solidFill>
                  <a:prstClr val="white"/>
                </a:solidFill>
                <a:effectLst/>
                <a:uLnTx/>
                <a:uFillTx/>
                <a:latin typeface="Calibri" panose="020F0502020204030204"/>
                <a:ea typeface="+mn-ea"/>
                <a:cs typeface="+mn-cs"/>
              </a:rPr>
              <a:t>Domenii</a:t>
            </a:r>
            <a:r>
              <a:rPr kumimoji="0" lang="en-US" sz="1300" b="0" i="0" u="none" strike="noStrike" kern="1200" cap="none" spc="0" normalizeH="0" baseline="0" noProof="0" dirty="0" smtClean="0">
                <a:ln>
                  <a:noFill/>
                </a:ln>
                <a:solidFill>
                  <a:prstClr val="white"/>
                </a:solidFill>
                <a:effectLst/>
                <a:uLnTx/>
                <a:uFillTx/>
                <a:latin typeface="Calibri" panose="020F0502020204030204"/>
                <a:ea typeface="+mn-ea"/>
                <a:cs typeface="+mn-cs"/>
              </a:rPr>
              <a:t> </a:t>
            </a:r>
            <a:r>
              <a:rPr kumimoji="0" lang="en-US" sz="1300" b="0" i="0" u="none" strike="noStrike" kern="1200" cap="none" spc="0" normalizeH="0" baseline="0" noProof="0" dirty="0" err="1" smtClean="0">
                <a:ln>
                  <a:noFill/>
                </a:ln>
                <a:solidFill>
                  <a:prstClr val="white"/>
                </a:solidFill>
                <a:effectLst/>
                <a:uLnTx/>
                <a:uFillTx/>
                <a:latin typeface="Calibri" panose="020F0502020204030204"/>
                <a:ea typeface="+mn-ea"/>
                <a:cs typeface="+mn-cs"/>
              </a:rPr>
              <a:t>restr</a:t>
            </a:r>
            <a:r>
              <a:rPr kumimoji="0" lang="ro-RO" sz="1300" b="0" i="0" u="none" strike="noStrike" kern="1200" cap="none" spc="0" normalizeH="0" baseline="0" noProof="0" dirty="0" err="1" smtClean="0">
                <a:ln>
                  <a:noFill/>
                </a:ln>
                <a:solidFill>
                  <a:prstClr val="white"/>
                </a:solidFill>
                <a:effectLst/>
                <a:uLnTx/>
                <a:uFillTx/>
                <a:latin typeface="Calibri" panose="020F0502020204030204"/>
                <a:ea typeface="+mn-ea"/>
                <a:cs typeface="+mn-cs"/>
              </a:rPr>
              <a:t>ânse</a:t>
            </a: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 (52)</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 name="Rectangle 6"/>
          <p:cNvSpPr/>
          <p:nvPr/>
        </p:nvSpPr>
        <p:spPr>
          <a:xfrm>
            <a:off x="6298969" y="3733980"/>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Ramuri de </a:t>
            </a:r>
            <a:r>
              <a:rPr kumimoji="0" lang="ro-RO" sz="1300" b="0" i="0" u="none" strike="noStrike" kern="1200" cap="none" spc="0" normalizeH="0" baseline="0" noProof="0" dirty="0" err="1" smtClean="0">
                <a:ln>
                  <a:noFill/>
                </a:ln>
                <a:solidFill>
                  <a:prstClr val="white"/>
                </a:solidFill>
                <a:effectLst/>
                <a:uLnTx/>
                <a:uFillTx/>
                <a:latin typeface="Calibri" panose="020F0502020204030204"/>
                <a:ea typeface="+mn-ea"/>
                <a:cs typeface="+mn-cs"/>
              </a:rPr>
              <a:t>șiință</a:t>
            </a: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 (34)</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Rectangle 7"/>
          <p:cNvSpPr/>
          <p:nvPr/>
        </p:nvSpPr>
        <p:spPr>
          <a:xfrm>
            <a:off x="3113809" y="4760277"/>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Domenii detaliate (143)</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p:cNvSpPr/>
          <p:nvPr/>
        </p:nvSpPr>
        <p:spPr>
          <a:xfrm>
            <a:off x="6298969" y="4760277"/>
            <a:ext cx="1787236" cy="548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Domenii de licență (86)/masterat(78)</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1" name="Straight Arrow Connector 10"/>
          <p:cNvCxnSpPr/>
          <p:nvPr/>
        </p:nvCxnSpPr>
        <p:spPr>
          <a:xfrm flipV="1">
            <a:off x="3974177" y="3256324"/>
            <a:ext cx="0" cy="413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3974177" y="4282620"/>
            <a:ext cx="0" cy="413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7192588" y="3256324"/>
            <a:ext cx="0" cy="413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7189817" y="4282620"/>
            <a:ext cx="0" cy="4130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3606338" y="1991513"/>
            <a:ext cx="802177" cy="2097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smtClean="0">
                <a:ln>
                  <a:noFill/>
                </a:ln>
                <a:solidFill>
                  <a:prstClr val="white"/>
                </a:solidFill>
                <a:effectLst/>
                <a:uLnTx/>
                <a:uFillTx/>
                <a:latin typeface="Calibri" panose="020F0502020204030204"/>
                <a:ea typeface="+mn-ea"/>
                <a:cs typeface="+mn-cs"/>
              </a:rPr>
              <a:t>ISCED</a:t>
            </a:r>
            <a:endParaRPr kumimoji="0" lang="en-US" sz="15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Rectangle 18"/>
          <p:cNvSpPr/>
          <p:nvPr/>
        </p:nvSpPr>
        <p:spPr>
          <a:xfrm>
            <a:off x="6788728" y="1991513"/>
            <a:ext cx="802177" cy="2097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smtClean="0">
                <a:ln>
                  <a:noFill/>
                </a:ln>
                <a:solidFill>
                  <a:prstClr val="white"/>
                </a:solidFill>
                <a:effectLst/>
                <a:uLnTx/>
                <a:uFillTx/>
                <a:latin typeface="Calibri" panose="020F0502020204030204"/>
                <a:ea typeface="+mn-ea"/>
                <a:cs typeface="+mn-cs"/>
              </a:rPr>
              <a:t>HG</a:t>
            </a:r>
            <a:endParaRPr kumimoji="0" lang="en-US" sz="15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2" name="Left Brace 21"/>
          <p:cNvSpPr/>
          <p:nvPr/>
        </p:nvSpPr>
        <p:spPr>
          <a:xfrm rot="5400000">
            <a:off x="3886891" y="4841480"/>
            <a:ext cx="241069" cy="130509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3" name="Rectangle 22"/>
          <p:cNvSpPr/>
          <p:nvPr/>
        </p:nvSpPr>
        <p:spPr>
          <a:xfrm>
            <a:off x="3424495" y="5679141"/>
            <a:ext cx="1165860" cy="414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Specializări</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4" name="Rectangle 23"/>
          <p:cNvSpPr/>
          <p:nvPr/>
        </p:nvSpPr>
        <p:spPr>
          <a:xfrm>
            <a:off x="6606886" y="5679140"/>
            <a:ext cx="1165860" cy="4140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ro-RO" sz="1300" b="0" i="0" u="none" strike="noStrike" kern="1200" cap="none" spc="0" normalizeH="0" baseline="0" noProof="0" dirty="0" smtClean="0">
                <a:ln>
                  <a:noFill/>
                </a:ln>
                <a:solidFill>
                  <a:prstClr val="white"/>
                </a:solidFill>
                <a:effectLst/>
                <a:uLnTx/>
                <a:uFillTx/>
                <a:latin typeface="Calibri" panose="020F0502020204030204"/>
                <a:ea typeface="+mn-ea"/>
                <a:cs typeface="+mn-cs"/>
              </a:rPr>
              <a:t>Specializări</a:t>
            </a:r>
            <a:endParaRPr kumimoji="0" lang="en-US" sz="13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5" name="Left Brace 24"/>
          <p:cNvSpPr/>
          <p:nvPr/>
        </p:nvSpPr>
        <p:spPr>
          <a:xfrm rot="5400000">
            <a:off x="7069281" y="4841481"/>
            <a:ext cx="241069" cy="130509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6" name="Left-Right Arrow 25"/>
          <p:cNvSpPr/>
          <p:nvPr/>
        </p:nvSpPr>
        <p:spPr>
          <a:xfrm>
            <a:off x="5109556" y="2859564"/>
            <a:ext cx="980902" cy="25769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Left-Right Arrow 26"/>
          <p:cNvSpPr/>
          <p:nvPr/>
        </p:nvSpPr>
        <p:spPr>
          <a:xfrm>
            <a:off x="5109556" y="4969696"/>
            <a:ext cx="980902" cy="25769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Left-Right Arrow 27"/>
          <p:cNvSpPr/>
          <p:nvPr/>
        </p:nvSpPr>
        <p:spPr>
          <a:xfrm>
            <a:off x="5109556" y="3914630"/>
            <a:ext cx="980902" cy="25769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Equal 2"/>
          <p:cNvSpPr/>
          <p:nvPr/>
        </p:nvSpPr>
        <p:spPr>
          <a:xfrm>
            <a:off x="5232860" y="5635155"/>
            <a:ext cx="731520" cy="297711"/>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49592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4153"/>
            <a:ext cx="10515600" cy="1404851"/>
          </a:xfrm>
        </p:spPr>
        <p:txBody>
          <a:bodyPr>
            <a:normAutofit/>
          </a:bodyPr>
          <a:lstStyle/>
          <a:p>
            <a:pPr algn="ctr"/>
            <a:r>
              <a:rPr lang="en-US" sz="2500" dirty="0" err="1" smtClean="0"/>
              <a:t>Economie</a:t>
            </a:r>
            <a:r>
              <a:rPr lang="en-US" sz="2500" dirty="0" smtClean="0"/>
              <a:t> –</a:t>
            </a:r>
            <a:r>
              <a:rPr lang="ro-RO" sz="2500" dirty="0" smtClean="0"/>
              <a:t> </a:t>
            </a:r>
            <a:r>
              <a:rPr lang="en-US" sz="2500" dirty="0" err="1" smtClean="0"/>
              <a:t>Afaceri</a:t>
            </a:r>
            <a:r>
              <a:rPr lang="ro-RO" sz="2500" dirty="0"/>
              <a:t> </a:t>
            </a:r>
            <a:r>
              <a:rPr lang="en-US" sz="2500" dirty="0" smtClean="0"/>
              <a:t>–</a:t>
            </a:r>
            <a:r>
              <a:rPr lang="ro-RO" sz="2500" dirty="0" smtClean="0"/>
              <a:t> </a:t>
            </a:r>
            <a:r>
              <a:rPr lang="en-US" sz="2500" dirty="0" err="1" smtClean="0"/>
              <a:t>Administra</a:t>
            </a:r>
            <a:r>
              <a:rPr lang="ro-RO" sz="2500" dirty="0" smtClean="0"/>
              <a:t>ț</a:t>
            </a:r>
            <a:r>
              <a:rPr lang="en-US" sz="2500" dirty="0" err="1" smtClean="0"/>
              <a:t>ie</a:t>
            </a:r>
            <a:r>
              <a:rPr lang="en-US" sz="2500" dirty="0" smtClean="0"/>
              <a:t> –</a:t>
            </a:r>
            <a:r>
              <a:rPr lang="ro-RO" sz="2500" dirty="0" smtClean="0"/>
              <a:t> </a:t>
            </a:r>
            <a:r>
              <a:rPr lang="en-US" sz="2500" dirty="0" smtClean="0"/>
              <a:t>Management </a:t>
            </a:r>
            <a:r>
              <a:rPr lang="ro-RO" sz="2500" dirty="0" smtClean="0"/>
              <a:t/>
            </a:r>
            <a:br>
              <a:rPr lang="ro-RO" sz="2500" dirty="0" smtClean="0"/>
            </a:br>
            <a:r>
              <a:rPr lang="ro-RO" sz="2500" dirty="0" smtClean="0"/>
              <a:t>ș</a:t>
            </a:r>
            <a:r>
              <a:rPr lang="en-US" sz="2500" dirty="0" err="1" smtClean="0"/>
              <a:t>i</a:t>
            </a:r>
            <a:r>
              <a:rPr lang="en-US" sz="2500" dirty="0" smtClean="0"/>
              <a:t>  Marketing </a:t>
            </a:r>
            <a:endParaRPr lang="en-US" sz="2500" dirty="0"/>
          </a:p>
        </p:txBody>
      </p:sp>
      <p:sp>
        <p:nvSpPr>
          <p:cNvPr id="3" name="Content Placeholder 2"/>
          <p:cNvSpPr>
            <a:spLocks noGrp="1"/>
          </p:cNvSpPr>
          <p:nvPr>
            <p:ph idx="1"/>
          </p:nvPr>
        </p:nvSpPr>
        <p:spPr>
          <a:xfrm>
            <a:off x="838200" y="2618509"/>
            <a:ext cx="10515600" cy="3558454"/>
          </a:xfrm>
        </p:spPr>
        <p:txBody>
          <a:bodyPr/>
          <a:lstStyle/>
          <a:p>
            <a:pPr algn="ctr"/>
            <a:r>
              <a:rPr lang="en-US" dirty="0" smtClean="0"/>
              <a:t>1.Economi</a:t>
            </a:r>
            <a:r>
              <a:rPr lang="ro-RO" dirty="0"/>
              <a:t>ș</a:t>
            </a:r>
            <a:r>
              <a:rPr lang="en-US" dirty="0" err="1" smtClean="0"/>
              <a:t>ti</a:t>
            </a:r>
            <a:r>
              <a:rPr lang="en-US" dirty="0" smtClean="0"/>
              <a:t> </a:t>
            </a:r>
            <a:endParaRPr lang="en-US" dirty="0"/>
          </a:p>
        </p:txBody>
      </p:sp>
    </p:spTree>
    <p:extLst>
      <p:ext uri="{BB962C8B-B14F-4D97-AF65-F5344CB8AC3E}">
        <p14:creationId xmlns:p14="http://schemas.microsoft.com/office/powerpoint/2010/main" val="3204276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E50D555-AD09-4184-8F27-884809BFB095}" type="slidenum">
              <a:rPr lang="en-US" smtClean="0"/>
              <a:t>9</a:t>
            </a:fld>
            <a:endParaRPr lang="en-US"/>
          </a:p>
        </p:txBody>
      </p:sp>
      <p:sp>
        <p:nvSpPr>
          <p:cNvPr id="5" name="Rectangle 4"/>
          <p:cNvSpPr/>
          <p:nvPr/>
        </p:nvSpPr>
        <p:spPr>
          <a:xfrm>
            <a:off x="251129" y="2637095"/>
            <a:ext cx="1440019" cy="19349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o-RO" sz="1200" b="1" dirty="0">
                <a:solidFill>
                  <a:schemeClr val="tx1"/>
                </a:solidFill>
              </a:rPr>
              <a:t>03 </a:t>
            </a:r>
            <a:r>
              <a:rPr lang="ro-RO" sz="1200" b="1" dirty="0" err="1">
                <a:solidFill>
                  <a:schemeClr val="tx1"/>
                </a:solidFill>
              </a:rPr>
              <a:t>Ştiinţe</a:t>
            </a:r>
            <a:r>
              <a:rPr lang="ro-RO" sz="1200" b="1" dirty="0">
                <a:solidFill>
                  <a:schemeClr val="tx1"/>
                </a:solidFill>
              </a:rPr>
              <a:t> sociale, jurnalism </a:t>
            </a:r>
            <a:r>
              <a:rPr lang="ro-RO" sz="1200" b="1" dirty="0" err="1">
                <a:solidFill>
                  <a:schemeClr val="tx1"/>
                </a:solidFill>
              </a:rPr>
              <a:t>şi</a:t>
            </a:r>
            <a:r>
              <a:rPr lang="ro-RO" sz="1200" b="1" dirty="0">
                <a:solidFill>
                  <a:schemeClr val="tx1"/>
                </a:solidFill>
              </a:rPr>
              <a:t> </a:t>
            </a:r>
            <a:r>
              <a:rPr lang="ro-RO" sz="1200" b="1" dirty="0" smtClean="0">
                <a:solidFill>
                  <a:schemeClr val="tx1"/>
                </a:solidFill>
              </a:rPr>
              <a:t>informare</a:t>
            </a:r>
          </a:p>
          <a:p>
            <a:endParaRPr lang="ro-RO" sz="1200" b="1" dirty="0" smtClean="0">
              <a:solidFill>
                <a:schemeClr val="tx1"/>
              </a:solidFill>
            </a:endParaRPr>
          </a:p>
          <a:p>
            <a:r>
              <a:rPr lang="ro-RO" sz="1200" b="1" dirty="0">
                <a:solidFill>
                  <a:schemeClr val="tx1"/>
                </a:solidFill>
              </a:rPr>
              <a:t>031 </a:t>
            </a:r>
            <a:r>
              <a:rPr lang="ro-RO" sz="1200" b="1" dirty="0" err="1">
                <a:solidFill>
                  <a:schemeClr val="tx1"/>
                </a:solidFill>
              </a:rPr>
              <a:t>Ştiinţe</a:t>
            </a:r>
            <a:r>
              <a:rPr lang="ro-RO" sz="1200" b="1" dirty="0">
                <a:solidFill>
                  <a:schemeClr val="tx1"/>
                </a:solidFill>
              </a:rPr>
              <a:t> sociale </a:t>
            </a:r>
            <a:r>
              <a:rPr lang="ro-RO" sz="1200" b="1" dirty="0" err="1">
                <a:solidFill>
                  <a:schemeClr val="tx1"/>
                </a:solidFill>
              </a:rPr>
              <a:t>şi</a:t>
            </a:r>
            <a:r>
              <a:rPr lang="ro-RO" sz="1200" b="1" dirty="0">
                <a:solidFill>
                  <a:schemeClr val="tx1"/>
                </a:solidFill>
              </a:rPr>
              <a:t> </a:t>
            </a:r>
            <a:r>
              <a:rPr lang="ro-RO" sz="1200" b="1" dirty="0" smtClean="0">
                <a:solidFill>
                  <a:schemeClr val="tx1"/>
                </a:solidFill>
              </a:rPr>
              <a:t>comportamentale</a:t>
            </a:r>
          </a:p>
          <a:p>
            <a:endParaRPr lang="ro-RO" sz="1200" b="1" dirty="0" smtClean="0">
              <a:solidFill>
                <a:schemeClr val="tx1"/>
              </a:solidFill>
            </a:endParaRPr>
          </a:p>
          <a:p>
            <a:r>
              <a:rPr lang="ro-RO" sz="1200" b="1" dirty="0">
                <a:solidFill>
                  <a:srgbClr val="0000FF"/>
                </a:solidFill>
              </a:rPr>
              <a:t>0311 Economie</a:t>
            </a:r>
            <a:endParaRPr lang="en-US" sz="1200" b="1" dirty="0">
              <a:solidFill>
                <a:srgbClr val="0000FF"/>
              </a:solidFill>
            </a:endParaRPr>
          </a:p>
        </p:txBody>
      </p:sp>
      <p:sp>
        <p:nvSpPr>
          <p:cNvPr id="9" name="Rectangle 8"/>
          <p:cNvSpPr/>
          <p:nvPr/>
        </p:nvSpPr>
        <p:spPr>
          <a:xfrm>
            <a:off x="4320599" y="1344898"/>
            <a:ext cx="7574364" cy="52033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o-RO" sz="1200" b="1" dirty="0" err="1" smtClean="0">
                <a:solidFill>
                  <a:srgbClr val="0000FF"/>
                </a:solidFill>
              </a:rPr>
              <a:t>Economiştii</a:t>
            </a:r>
            <a:r>
              <a:rPr lang="ro-RO" sz="1200" b="1" dirty="0" smtClean="0">
                <a:solidFill>
                  <a:srgbClr val="0000FF"/>
                </a:solidFill>
              </a:rPr>
              <a:t> </a:t>
            </a:r>
            <a:r>
              <a:rPr lang="ro-RO" sz="1200" dirty="0">
                <a:solidFill>
                  <a:schemeClr val="tx1"/>
                </a:solidFill>
              </a:rPr>
              <a:t>efectuează </a:t>
            </a:r>
            <a:r>
              <a:rPr lang="ro-RO" sz="1200" dirty="0" err="1">
                <a:solidFill>
                  <a:schemeClr val="tx1"/>
                </a:solidFill>
              </a:rPr>
              <a:t>activităţi</a:t>
            </a:r>
            <a:r>
              <a:rPr lang="ro-RO" sz="1200" dirty="0">
                <a:solidFill>
                  <a:schemeClr val="tx1"/>
                </a:solidFill>
              </a:rPr>
              <a:t> de cercetare, de monitorizare a datelor, de analizare a </a:t>
            </a:r>
            <a:r>
              <a:rPr lang="ro-RO" sz="1200" dirty="0" err="1">
                <a:solidFill>
                  <a:schemeClr val="tx1"/>
                </a:solidFill>
              </a:rPr>
              <a:t>informaţiilor</a:t>
            </a:r>
            <a:r>
              <a:rPr lang="ro-RO" sz="1200" dirty="0">
                <a:solidFill>
                  <a:schemeClr val="tx1"/>
                </a:solidFill>
              </a:rPr>
              <a:t> </a:t>
            </a:r>
            <a:r>
              <a:rPr lang="ro-RO" sz="1200" dirty="0" err="1">
                <a:solidFill>
                  <a:schemeClr val="tx1"/>
                </a:solidFill>
              </a:rPr>
              <a:t>şi</a:t>
            </a:r>
            <a:r>
              <a:rPr lang="ro-RO" sz="1200" dirty="0">
                <a:solidFill>
                  <a:schemeClr val="tx1"/>
                </a:solidFill>
              </a:rPr>
              <a:t> pregătesc rapoarte </a:t>
            </a:r>
            <a:r>
              <a:rPr lang="ro-RO" sz="1200" dirty="0" err="1">
                <a:solidFill>
                  <a:schemeClr val="tx1"/>
                </a:solidFill>
              </a:rPr>
              <a:t>şi</a:t>
            </a:r>
            <a:r>
              <a:rPr lang="ro-RO" sz="1200" dirty="0">
                <a:solidFill>
                  <a:schemeClr val="tx1"/>
                </a:solidFill>
              </a:rPr>
              <a:t> planuri pentru a rezolva problemele economice </a:t>
            </a:r>
            <a:r>
              <a:rPr lang="ro-RO" sz="1200" dirty="0" err="1">
                <a:solidFill>
                  <a:schemeClr val="tx1"/>
                </a:solidFill>
              </a:rPr>
              <a:t>şi</a:t>
            </a:r>
            <a:r>
              <a:rPr lang="ro-RO" sz="1200" dirty="0">
                <a:solidFill>
                  <a:schemeClr val="tx1"/>
                </a:solidFill>
              </a:rPr>
              <a:t> de afaceri, dezvoltă modele de analiză, explică </a:t>
            </a:r>
            <a:r>
              <a:rPr lang="ro-RO" sz="1200" dirty="0" err="1">
                <a:solidFill>
                  <a:schemeClr val="tx1"/>
                </a:solidFill>
              </a:rPr>
              <a:t>şi</a:t>
            </a:r>
            <a:r>
              <a:rPr lang="ro-RO" sz="1200" dirty="0">
                <a:solidFill>
                  <a:schemeClr val="tx1"/>
                </a:solidFill>
              </a:rPr>
              <a:t> prognozează comportamentul economic. </a:t>
            </a:r>
            <a:r>
              <a:rPr lang="ro-RO" sz="1200" dirty="0" err="1">
                <a:solidFill>
                  <a:schemeClr val="tx1"/>
                </a:solidFill>
              </a:rPr>
              <a:t>Aceştia</a:t>
            </a:r>
            <a:r>
              <a:rPr lang="ro-RO" sz="1200" dirty="0">
                <a:solidFill>
                  <a:schemeClr val="tx1"/>
                </a:solidFill>
              </a:rPr>
              <a:t> oferă consiliere pentru afaceri grupurilor de interes </a:t>
            </a:r>
            <a:r>
              <a:rPr lang="ro-RO" sz="1200" dirty="0" err="1">
                <a:solidFill>
                  <a:schemeClr val="tx1"/>
                </a:solidFill>
              </a:rPr>
              <a:t>şi</a:t>
            </a:r>
            <a:r>
              <a:rPr lang="ro-RO" sz="1200" dirty="0">
                <a:solidFill>
                  <a:schemeClr val="tx1"/>
                </a:solidFill>
              </a:rPr>
              <a:t> guvernelor pentru a formula </a:t>
            </a:r>
            <a:r>
              <a:rPr lang="ro-RO" sz="1200" dirty="0" err="1">
                <a:solidFill>
                  <a:schemeClr val="tx1"/>
                </a:solidFill>
              </a:rPr>
              <a:t>soluţii</a:t>
            </a:r>
            <a:r>
              <a:rPr lang="ro-RO" sz="1200" dirty="0">
                <a:solidFill>
                  <a:schemeClr val="tx1"/>
                </a:solidFill>
              </a:rPr>
              <a:t> la problemele economice </a:t>
            </a:r>
            <a:r>
              <a:rPr lang="ro-RO" sz="1200" dirty="0" err="1">
                <a:solidFill>
                  <a:schemeClr val="tx1"/>
                </a:solidFill>
              </a:rPr>
              <a:t>şi</a:t>
            </a:r>
            <a:r>
              <a:rPr lang="ro-RO" sz="1200" dirty="0">
                <a:solidFill>
                  <a:schemeClr val="tx1"/>
                </a:solidFill>
              </a:rPr>
              <a:t> de afaceri prezente sau viitoare.</a:t>
            </a:r>
          </a:p>
          <a:p>
            <a:pPr algn="just"/>
            <a:r>
              <a:rPr lang="ro-RO" sz="1200" dirty="0">
                <a:solidFill>
                  <a:schemeClr val="tx1"/>
                </a:solidFill>
              </a:rPr>
              <a:t>Sarcinile includ:</a:t>
            </a:r>
          </a:p>
          <a:p>
            <a:pPr algn="just"/>
            <a:r>
              <a:rPr lang="ro-RO" sz="1200" dirty="0">
                <a:solidFill>
                  <a:schemeClr val="tx1"/>
                </a:solidFill>
              </a:rPr>
              <a:t>(a) previzionarea schimbărilor din mediul economic pentru bugetarea pe termen scurt, planificare pe termen lung și evaluarea investițiilor;</a:t>
            </a:r>
          </a:p>
          <a:p>
            <a:pPr algn="just"/>
            <a:r>
              <a:rPr lang="ro-RO" sz="1200" dirty="0">
                <a:solidFill>
                  <a:schemeClr val="tx1"/>
                </a:solidFill>
              </a:rPr>
              <a:t>(b) formularea de recomandări, politici și planuri pentru economie , strategiile corporatiste și investiții, derulează studii de fezabilitate pentru proiecte;</a:t>
            </a:r>
          </a:p>
          <a:p>
            <a:pPr algn="just"/>
            <a:r>
              <a:rPr lang="ro-RO" sz="1200" dirty="0">
                <a:solidFill>
                  <a:schemeClr val="tx1"/>
                </a:solidFill>
              </a:rPr>
              <a:t>(c) monitorizarea datelor economice pentru a evalua eficacitatea, precum și pentru a acorda asistență cu privire la cât de adecvate sunt politicile monetare și fiscale;</a:t>
            </a:r>
          </a:p>
          <a:p>
            <a:pPr algn="just"/>
            <a:r>
              <a:rPr lang="ro-RO" sz="1200" dirty="0">
                <a:solidFill>
                  <a:schemeClr val="tx1"/>
                </a:solidFill>
              </a:rPr>
              <a:t>(d) previzionarea producției și consumului de produse și servicii pe baza rapoartelor anterioare de producție și consum precum și pe baza condițiilor specifice economice și industriale;</a:t>
            </a:r>
          </a:p>
          <a:p>
            <a:pPr algn="just"/>
            <a:r>
              <a:rPr lang="ro-RO" sz="1200" dirty="0">
                <a:solidFill>
                  <a:schemeClr val="tx1"/>
                </a:solidFill>
              </a:rPr>
              <a:t>(e) întocmirea de previziuni pentru venituri și cheltuieli, rata dobânzii și rata de schimb valutar;</a:t>
            </a:r>
          </a:p>
          <a:p>
            <a:pPr algn="just"/>
            <a:r>
              <a:rPr lang="ro-RO" sz="1200" dirty="0">
                <a:solidFill>
                  <a:schemeClr val="tx1"/>
                </a:solidFill>
              </a:rPr>
              <a:t>(f) analizarea factorilor care determină participarea pe piața muncii, forța de muncă, salariile, șomajul și a altor rezultate ale pieței muncii;</a:t>
            </a:r>
          </a:p>
          <a:p>
            <a:pPr algn="just"/>
            <a:r>
              <a:rPr lang="ro-RO" sz="1200" dirty="0">
                <a:solidFill>
                  <a:schemeClr val="tx1"/>
                </a:solidFill>
              </a:rPr>
              <a:t>(g) utilizarea formulelor matematice și tehnicilor statistice pentru a testa teoriile economice și a concepe soluții pentru problemele economice;</a:t>
            </a:r>
          </a:p>
          <a:p>
            <a:pPr algn="just"/>
            <a:r>
              <a:rPr lang="ro-RO" sz="1200" dirty="0">
                <a:solidFill>
                  <a:schemeClr val="tx1"/>
                </a:solidFill>
              </a:rPr>
              <a:t>(h) colectarea, analizarea și interpretarea datelor economice utilizând teoria economică și o varietate de tehnici statistice și de alt fel;</a:t>
            </a:r>
          </a:p>
          <a:p>
            <a:pPr algn="just"/>
            <a:r>
              <a:rPr lang="ro-RO" sz="1200" dirty="0">
                <a:solidFill>
                  <a:schemeClr val="tx1"/>
                </a:solidFill>
              </a:rPr>
              <a:t>(i) evaluarea rezultatelor deciziilor politice privind economia națională și finanțele, acordarea de consiliere cu privire la politicile economice și posibilele direcții de acțiune în funcție de factorii și tendințele economice trecute, prezente și planificate;</a:t>
            </a:r>
          </a:p>
          <a:p>
            <a:pPr algn="just"/>
            <a:r>
              <a:rPr lang="ro-RO" sz="1200" dirty="0">
                <a:solidFill>
                  <a:schemeClr val="tx1"/>
                </a:solidFill>
              </a:rPr>
              <a:t>(j) întocmirea de studii și rapoarte;</a:t>
            </a:r>
          </a:p>
          <a:p>
            <a:pPr algn="just"/>
            <a:r>
              <a:rPr lang="ro-RO" sz="1200" dirty="0">
                <a:solidFill>
                  <a:schemeClr val="tx1"/>
                </a:solidFill>
              </a:rPr>
              <a:t>(k) analizarea problemelor legate de activitățile economice ale companiilor individuale;</a:t>
            </a:r>
          </a:p>
          <a:p>
            <a:pPr algn="just"/>
            <a:r>
              <a:rPr lang="ro-RO" sz="1200" dirty="0">
                <a:solidFill>
                  <a:schemeClr val="tx1"/>
                </a:solidFill>
              </a:rPr>
              <a:t>(l) realizarea de cercetări cu privire la condițiile de piață din zonele locale, regionale și naționale pentru a stabili nivelurile de preț pentru bunuri și servicii pentru a evalua potențialul pieței și tendințele viitoare precum și pentru a dezvolta strategii de afaceri.</a:t>
            </a:r>
          </a:p>
        </p:txBody>
      </p:sp>
      <p:sp>
        <p:nvSpPr>
          <p:cNvPr id="10" name="Rectangle 9"/>
          <p:cNvSpPr/>
          <p:nvPr/>
        </p:nvSpPr>
        <p:spPr>
          <a:xfrm>
            <a:off x="2148348" y="2281084"/>
            <a:ext cx="1806490" cy="26547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sz="1200" b="1" dirty="0" smtClean="0">
              <a:solidFill>
                <a:schemeClr val="tx1"/>
              </a:solidFill>
            </a:endParaRPr>
          </a:p>
          <a:p>
            <a:r>
              <a:rPr lang="en-US" sz="1200" b="1" dirty="0" smtClean="0">
                <a:solidFill>
                  <a:srgbClr val="0000FF"/>
                </a:solidFill>
              </a:rPr>
              <a:t>2631 </a:t>
            </a:r>
            <a:r>
              <a:rPr lang="en-US" sz="1200" b="1" dirty="0" err="1">
                <a:solidFill>
                  <a:srgbClr val="0000FF"/>
                </a:solidFill>
              </a:rPr>
              <a:t>Economişti</a:t>
            </a:r>
            <a:endParaRPr lang="en-US" sz="1200" b="1" dirty="0">
              <a:solidFill>
                <a:srgbClr val="0000FF"/>
              </a:solidFill>
            </a:endParaRPr>
          </a:p>
          <a:p>
            <a:r>
              <a:rPr lang="en-US" sz="1200" dirty="0">
                <a:solidFill>
                  <a:schemeClr val="tx1"/>
                </a:solidFill>
              </a:rPr>
              <a:t>2632 </a:t>
            </a:r>
            <a:r>
              <a:rPr lang="en-US" sz="1200" dirty="0" err="1">
                <a:solidFill>
                  <a:schemeClr val="tx1"/>
                </a:solidFill>
              </a:rPr>
              <a:t>Sociologi</a:t>
            </a:r>
            <a:r>
              <a:rPr lang="en-US" sz="1200" dirty="0">
                <a:solidFill>
                  <a:schemeClr val="tx1"/>
                </a:solidFill>
              </a:rPr>
              <a:t>, </a:t>
            </a:r>
            <a:r>
              <a:rPr lang="en-US" sz="1200" dirty="0" err="1">
                <a:solidFill>
                  <a:schemeClr val="tx1"/>
                </a:solidFill>
              </a:rPr>
              <a:t>antropologi</a:t>
            </a:r>
            <a:r>
              <a:rPr lang="en-US" sz="1200" dirty="0">
                <a:solidFill>
                  <a:schemeClr val="tx1"/>
                </a:solidFill>
              </a:rPr>
              <a:t> </a:t>
            </a:r>
            <a:r>
              <a:rPr lang="en-US" sz="1200" dirty="0" err="1">
                <a:solidFill>
                  <a:schemeClr val="tx1"/>
                </a:solidFill>
              </a:rPr>
              <a:t>şi</a:t>
            </a:r>
            <a:r>
              <a:rPr lang="en-US" sz="1200" dirty="0">
                <a:solidFill>
                  <a:schemeClr val="tx1"/>
                </a:solidFill>
              </a:rPr>
              <a:t> </a:t>
            </a:r>
            <a:r>
              <a:rPr lang="en-US" sz="1200" dirty="0" err="1">
                <a:solidFill>
                  <a:schemeClr val="tx1"/>
                </a:solidFill>
              </a:rPr>
              <a:t>asimilaţi</a:t>
            </a:r>
            <a:endParaRPr lang="en-US" sz="1200" dirty="0">
              <a:solidFill>
                <a:schemeClr val="tx1"/>
              </a:solidFill>
            </a:endParaRPr>
          </a:p>
          <a:p>
            <a:r>
              <a:rPr lang="en-US" sz="1200" dirty="0">
                <a:solidFill>
                  <a:schemeClr val="tx1"/>
                </a:solidFill>
              </a:rPr>
              <a:t>2633 </a:t>
            </a:r>
            <a:r>
              <a:rPr lang="en-US" sz="1200" dirty="0" err="1">
                <a:solidFill>
                  <a:schemeClr val="tx1"/>
                </a:solidFill>
              </a:rPr>
              <a:t>Filozofi</a:t>
            </a:r>
            <a:r>
              <a:rPr lang="en-US" sz="1200" dirty="0">
                <a:solidFill>
                  <a:schemeClr val="tx1"/>
                </a:solidFill>
              </a:rPr>
              <a:t>, </a:t>
            </a:r>
            <a:r>
              <a:rPr lang="en-US" sz="1200" dirty="0" err="1">
                <a:solidFill>
                  <a:schemeClr val="tx1"/>
                </a:solidFill>
              </a:rPr>
              <a:t>istorici</a:t>
            </a:r>
            <a:r>
              <a:rPr lang="en-US" sz="1200" dirty="0">
                <a:solidFill>
                  <a:schemeClr val="tx1"/>
                </a:solidFill>
              </a:rPr>
              <a:t> </a:t>
            </a:r>
            <a:r>
              <a:rPr lang="en-US" sz="1200" dirty="0" err="1">
                <a:solidFill>
                  <a:schemeClr val="tx1"/>
                </a:solidFill>
              </a:rPr>
              <a:t>şi</a:t>
            </a:r>
            <a:r>
              <a:rPr lang="en-US" sz="1200" dirty="0">
                <a:solidFill>
                  <a:schemeClr val="tx1"/>
                </a:solidFill>
              </a:rPr>
              <a:t> </a:t>
            </a:r>
            <a:r>
              <a:rPr lang="en-US" sz="1200" dirty="0" err="1">
                <a:solidFill>
                  <a:schemeClr val="tx1"/>
                </a:solidFill>
              </a:rPr>
              <a:t>specialişti</a:t>
            </a:r>
            <a:r>
              <a:rPr lang="en-US" sz="1200" dirty="0">
                <a:solidFill>
                  <a:schemeClr val="tx1"/>
                </a:solidFill>
              </a:rPr>
              <a:t> </a:t>
            </a:r>
            <a:r>
              <a:rPr lang="en-US" sz="1200" dirty="0" err="1">
                <a:solidFill>
                  <a:schemeClr val="tx1"/>
                </a:solidFill>
              </a:rPr>
              <a:t>în</a:t>
            </a:r>
            <a:r>
              <a:rPr lang="en-US" sz="1200" dirty="0">
                <a:solidFill>
                  <a:schemeClr val="tx1"/>
                </a:solidFill>
              </a:rPr>
              <a:t> </a:t>
            </a:r>
            <a:r>
              <a:rPr lang="en-US" sz="1200" dirty="0" err="1">
                <a:solidFill>
                  <a:schemeClr val="tx1"/>
                </a:solidFill>
              </a:rPr>
              <a:t>ştiinţe</a:t>
            </a:r>
            <a:r>
              <a:rPr lang="en-US" sz="1200" dirty="0">
                <a:solidFill>
                  <a:schemeClr val="tx1"/>
                </a:solidFill>
              </a:rPr>
              <a:t> </a:t>
            </a:r>
            <a:r>
              <a:rPr lang="en-US" sz="1200" dirty="0" err="1">
                <a:solidFill>
                  <a:schemeClr val="tx1"/>
                </a:solidFill>
              </a:rPr>
              <a:t>politice</a:t>
            </a:r>
            <a:endParaRPr lang="en-US" sz="1200" dirty="0">
              <a:solidFill>
                <a:schemeClr val="tx1"/>
              </a:solidFill>
            </a:endParaRPr>
          </a:p>
          <a:p>
            <a:r>
              <a:rPr lang="en-US" sz="1200" dirty="0">
                <a:solidFill>
                  <a:schemeClr val="tx1"/>
                </a:solidFill>
              </a:rPr>
              <a:t>2634 </a:t>
            </a:r>
            <a:r>
              <a:rPr lang="en-US" sz="1200" dirty="0" err="1">
                <a:solidFill>
                  <a:schemeClr val="tx1"/>
                </a:solidFill>
              </a:rPr>
              <a:t>Psihologi</a:t>
            </a:r>
            <a:endParaRPr lang="en-US" sz="1200" dirty="0">
              <a:solidFill>
                <a:schemeClr val="tx1"/>
              </a:solidFill>
            </a:endParaRPr>
          </a:p>
          <a:p>
            <a:r>
              <a:rPr lang="en-US" sz="1200" dirty="0">
                <a:solidFill>
                  <a:schemeClr val="tx1"/>
                </a:solidFill>
              </a:rPr>
              <a:t>2635 </a:t>
            </a:r>
            <a:r>
              <a:rPr lang="en-US" sz="1200" dirty="0" err="1">
                <a:solidFill>
                  <a:schemeClr val="tx1"/>
                </a:solidFill>
              </a:rPr>
              <a:t>Specialişti</a:t>
            </a:r>
            <a:r>
              <a:rPr lang="en-US" sz="1200" dirty="0">
                <a:solidFill>
                  <a:schemeClr val="tx1"/>
                </a:solidFill>
              </a:rPr>
              <a:t> </a:t>
            </a:r>
            <a:r>
              <a:rPr lang="en-US" sz="1200" dirty="0" err="1">
                <a:solidFill>
                  <a:schemeClr val="tx1"/>
                </a:solidFill>
              </a:rPr>
              <a:t>în</a:t>
            </a:r>
            <a:r>
              <a:rPr lang="en-US" sz="1200" dirty="0">
                <a:solidFill>
                  <a:schemeClr val="tx1"/>
                </a:solidFill>
              </a:rPr>
              <a:t> </a:t>
            </a:r>
            <a:r>
              <a:rPr lang="en-US" sz="1200" dirty="0" err="1">
                <a:solidFill>
                  <a:schemeClr val="tx1"/>
                </a:solidFill>
              </a:rPr>
              <a:t>asistenţă</a:t>
            </a:r>
            <a:r>
              <a:rPr lang="en-US" sz="1200" dirty="0">
                <a:solidFill>
                  <a:schemeClr val="tx1"/>
                </a:solidFill>
              </a:rPr>
              <a:t> </a:t>
            </a:r>
            <a:r>
              <a:rPr lang="en-US" sz="1200" dirty="0" err="1">
                <a:solidFill>
                  <a:schemeClr val="tx1"/>
                </a:solidFill>
              </a:rPr>
              <a:t>socială</a:t>
            </a:r>
            <a:r>
              <a:rPr lang="en-US" sz="1200" dirty="0">
                <a:solidFill>
                  <a:schemeClr val="tx1"/>
                </a:solidFill>
              </a:rPr>
              <a:t> </a:t>
            </a:r>
            <a:r>
              <a:rPr lang="en-US" sz="1200" dirty="0" err="1">
                <a:solidFill>
                  <a:schemeClr val="tx1"/>
                </a:solidFill>
              </a:rPr>
              <a:t>şi</a:t>
            </a:r>
            <a:r>
              <a:rPr lang="en-US" sz="1200" dirty="0">
                <a:solidFill>
                  <a:schemeClr val="tx1"/>
                </a:solidFill>
              </a:rPr>
              <a:t> </a:t>
            </a:r>
            <a:r>
              <a:rPr lang="en-US" sz="1200" dirty="0" err="1">
                <a:solidFill>
                  <a:schemeClr val="tx1"/>
                </a:solidFill>
              </a:rPr>
              <a:t>consiliere</a:t>
            </a:r>
            <a:endParaRPr lang="en-US" sz="1200" dirty="0">
              <a:solidFill>
                <a:schemeClr val="tx1"/>
              </a:solidFill>
            </a:endParaRPr>
          </a:p>
          <a:p>
            <a:r>
              <a:rPr lang="en-US" sz="1200" dirty="0">
                <a:solidFill>
                  <a:schemeClr val="tx1"/>
                </a:solidFill>
              </a:rPr>
              <a:t>2636 </a:t>
            </a:r>
            <a:r>
              <a:rPr lang="en-US" sz="1200" dirty="0" err="1">
                <a:solidFill>
                  <a:schemeClr val="tx1"/>
                </a:solidFill>
              </a:rPr>
              <a:t>Specialişti</a:t>
            </a:r>
            <a:r>
              <a:rPr lang="en-US" sz="1200" dirty="0">
                <a:solidFill>
                  <a:schemeClr val="tx1"/>
                </a:solidFill>
              </a:rPr>
              <a:t> </a:t>
            </a:r>
            <a:r>
              <a:rPr lang="en-US" sz="1200" dirty="0" err="1">
                <a:solidFill>
                  <a:schemeClr val="tx1"/>
                </a:solidFill>
              </a:rPr>
              <a:t>în</a:t>
            </a:r>
            <a:r>
              <a:rPr lang="en-US" sz="1200" dirty="0">
                <a:solidFill>
                  <a:schemeClr val="tx1"/>
                </a:solidFill>
              </a:rPr>
              <a:t> </a:t>
            </a:r>
            <a:r>
              <a:rPr lang="en-US" sz="1200" dirty="0" err="1">
                <a:solidFill>
                  <a:schemeClr val="tx1"/>
                </a:solidFill>
              </a:rPr>
              <a:t>religie</a:t>
            </a:r>
            <a:endParaRPr lang="en-US" sz="1200" dirty="0">
              <a:solidFill>
                <a:schemeClr val="tx1"/>
              </a:solidFill>
            </a:endParaRPr>
          </a:p>
          <a:p>
            <a:endParaRPr lang="en-US" sz="1200" dirty="0">
              <a:solidFill>
                <a:schemeClr val="tx1"/>
              </a:solidFill>
            </a:endParaRPr>
          </a:p>
        </p:txBody>
      </p:sp>
      <p:cxnSp>
        <p:nvCxnSpPr>
          <p:cNvPr id="13" name="Straight Arrow Connector 12"/>
          <p:cNvCxnSpPr>
            <a:stCxn id="5" idx="3"/>
            <a:endCxn id="10" idx="1"/>
          </p:cNvCxnSpPr>
          <p:nvPr/>
        </p:nvCxnSpPr>
        <p:spPr>
          <a:xfrm>
            <a:off x="1691148" y="3604548"/>
            <a:ext cx="457200" cy="3891"/>
          </a:xfrm>
          <a:prstGeom prst="straightConnector1">
            <a:avLst/>
          </a:prstGeom>
          <a:ln w="0">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51129" y="1952825"/>
            <a:ext cx="1192143" cy="5428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b="1" dirty="0" smtClean="0">
                <a:solidFill>
                  <a:srgbClr val="7030A0"/>
                </a:solidFill>
              </a:rPr>
              <a:t>ISCED-F</a:t>
            </a:r>
            <a:endParaRPr lang="en-US" b="1" dirty="0">
              <a:solidFill>
                <a:srgbClr val="7030A0"/>
              </a:solidFill>
            </a:endParaRPr>
          </a:p>
        </p:txBody>
      </p:sp>
      <p:sp>
        <p:nvSpPr>
          <p:cNvPr id="19" name="Rectangle 18"/>
          <p:cNvSpPr/>
          <p:nvPr/>
        </p:nvSpPr>
        <p:spPr>
          <a:xfrm>
            <a:off x="2161941" y="994186"/>
            <a:ext cx="1792897" cy="11882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rgbClr val="7030A0"/>
                </a:solidFill>
              </a:rPr>
              <a:t>COR</a:t>
            </a:r>
          </a:p>
          <a:p>
            <a:pPr algn="ctr"/>
            <a:r>
              <a:rPr lang="ro-RO" sz="1100" b="1" dirty="0" smtClean="0">
                <a:solidFill>
                  <a:srgbClr val="7030A0"/>
                </a:solidFill>
              </a:rPr>
              <a:t>26 – Specialiști în domeniul juridic, social și religios</a:t>
            </a:r>
          </a:p>
          <a:p>
            <a:pPr algn="ctr"/>
            <a:r>
              <a:rPr lang="ro-RO" sz="1100" b="1" dirty="0" smtClean="0">
                <a:solidFill>
                  <a:srgbClr val="7030A0"/>
                </a:solidFill>
              </a:rPr>
              <a:t>263 – Specialiști în domeniul social și religios</a:t>
            </a:r>
            <a:endParaRPr lang="ro-RO" sz="1100" b="1" dirty="0">
              <a:solidFill>
                <a:srgbClr val="7030A0"/>
              </a:solidFill>
            </a:endParaRPr>
          </a:p>
        </p:txBody>
      </p:sp>
      <p:sp>
        <p:nvSpPr>
          <p:cNvPr id="20" name="Rectangle 19"/>
          <p:cNvSpPr/>
          <p:nvPr/>
        </p:nvSpPr>
        <p:spPr>
          <a:xfrm>
            <a:off x="5787223" y="802075"/>
            <a:ext cx="1792897" cy="5428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1600" b="1" dirty="0" smtClean="0">
                <a:solidFill>
                  <a:schemeClr val="tx1"/>
                </a:solidFill>
              </a:rPr>
              <a:t>Sarcini</a:t>
            </a:r>
          </a:p>
          <a:p>
            <a:pPr algn="ctr"/>
            <a:r>
              <a:rPr lang="ro-RO" sz="1600" b="1" dirty="0" smtClean="0">
                <a:solidFill>
                  <a:schemeClr val="tx1"/>
                </a:solidFill>
              </a:rPr>
              <a:t>ISCO-08</a:t>
            </a:r>
            <a:endParaRPr lang="ro-RO" sz="1600" b="1" dirty="0">
              <a:solidFill>
                <a:schemeClr val="tx1"/>
              </a:solidFill>
            </a:endParaRPr>
          </a:p>
        </p:txBody>
      </p:sp>
      <p:cxnSp>
        <p:nvCxnSpPr>
          <p:cNvPr id="25" name="Straight Arrow Connector 24"/>
          <p:cNvCxnSpPr/>
          <p:nvPr/>
        </p:nvCxnSpPr>
        <p:spPr>
          <a:xfrm>
            <a:off x="3954838" y="3648895"/>
            <a:ext cx="36576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9315572"/>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3383</TotalTime>
  <Words>4304</Words>
  <Application>Microsoft Office PowerPoint</Application>
  <PresentationFormat>Widescreen</PresentationFormat>
  <Paragraphs>512</Paragraphs>
  <Slides>27</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27</vt:i4>
      </vt:variant>
    </vt:vector>
  </HeadingPairs>
  <TitlesOfParts>
    <vt:vector size="34" baseType="lpstr">
      <vt:lpstr>Arial</vt:lpstr>
      <vt:lpstr>Calibri</vt:lpstr>
      <vt:lpstr>Calibri Light</vt:lpstr>
      <vt:lpstr>Trebuchet MS</vt:lpstr>
      <vt:lpstr>Wingdings 3</vt:lpstr>
      <vt:lpstr>Custom Design</vt:lpstr>
      <vt:lpstr>Facet</vt:lpstr>
      <vt:lpstr>  Corelare  ISCED-F – ISCO-08 Asociația Faculțăților de Economie din România-AFER Predeal – 22.02.2019  </vt:lpstr>
      <vt:lpstr>MODERNIZAREA  si INTERNATIONALIZAREA   ÎNVĂȚĂMÂNTULUI SUPERIOR </vt:lpstr>
      <vt:lpstr>VIITORUL EDUCATIEI = INTERNAȚIONALIZAREA ÎNVĂȚĂMÂNTULUI SUPERIOR </vt:lpstr>
      <vt:lpstr>Nomenclatorul domeniilor şi al specializărilor/  programelor de studii universitare HG/2018-2019</vt:lpstr>
      <vt:lpstr>Nivelurile ISCED-F</vt:lpstr>
      <vt:lpstr>ISCED–F – 10 domenii largi </vt:lpstr>
      <vt:lpstr>Corelarea ISCED F 2013 cu domeniile din România</vt:lpstr>
      <vt:lpstr>Economie – Afaceri – Administrație – Management  și  Marketing </vt:lpstr>
      <vt:lpstr>PowerPoint Presentation</vt:lpstr>
      <vt:lpstr>Economiști - domenii licență - masterat </vt:lpstr>
      <vt:lpstr>Economie –Afaceri-Administrație –Management  și  Marketing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Profesioniști în Management, finanțe, contabilitate, marketing, vânzări, comerț – domenii de licență și masterat </vt:lpstr>
      <vt:lpstr>Comisii –ARACIS &amp; CNATDCU</vt:lpstr>
      <vt:lpstr>Noua structură conform ISCED</vt:lpstr>
      <vt:lpstr>Noua structură ARACIS/ CNATDCU conform ISCED</vt:lpstr>
      <vt:lpstr>ISCO-ISCED-ESCO-QA-RI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Windows User</cp:lastModifiedBy>
  <cp:revision>261</cp:revision>
  <cp:lastPrinted>2019-02-11T07:35:03Z</cp:lastPrinted>
  <dcterms:created xsi:type="dcterms:W3CDTF">2017-03-29T09:54:16Z</dcterms:created>
  <dcterms:modified xsi:type="dcterms:W3CDTF">2019-02-14T11:51:29Z</dcterms:modified>
</cp:coreProperties>
</file>